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1.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600"/>
              </a:spcBef>
              <a:buClr>
                <a:schemeClr val="dk1"/>
              </a:buClr>
              <a:buSzPct val="157142"/>
              <a:buFont typeface="Arial"/>
              <a:buNone/>
            </a:pPr>
            <a:r>
              <a:rPr lang="en-GB" sz="700"/>
              <a:t>TripAdvisor is one of the early adopters of user-generated content. It is an American travel website which collects the reviews of people related to travel content- hotels, restaurants and other activities you may be looking for from their 25 travel websites which cover destinations in over 26 countries.</a:t>
            </a:r>
          </a:p>
          <a:p>
            <a:pPr lvl="0" rtl="0">
              <a:spcBef>
                <a:spcPts val="600"/>
              </a:spcBef>
              <a:buClr>
                <a:schemeClr val="dk1"/>
              </a:buClr>
              <a:buSzPct val="157142"/>
              <a:buFont typeface="Arial"/>
              <a:buNone/>
            </a:pPr>
            <a:r>
              <a:rPr lang="en-GB" sz="700"/>
              <a:t>This site is free to use and it uses a combination of written word and pictures to give people a well-rounded view of where they may be looking to stay.</a:t>
            </a:r>
          </a:p>
          <a:p>
            <a:pPr lvl="0" rtl="0">
              <a:spcBef>
                <a:spcPts val="600"/>
              </a:spcBef>
              <a:buClr>
                <a:schemeClr val="dk1"/>
              </a:buClr>
              <a:buSzPct val="157142"/>
              <a:buFont typeface="Arial"/>
              <a:buNone/>
            </a:pPr>
            <a:r>
              <a:rPr lang="en-GB" sz="700"/>
              <a:t>It is one of the most popular websites for reviews with 60 million members and 170 million reviews.</a:t>
            </a:r>
          </a:p>
          <a:p>
            <a:pPr>
              <a:spcBef>
                <a:spcPts val="0"/>
              </a:spcBef>
              <a:buNone/>
            </a:pPr>
            <a:r>
              <a:t/>
            </a:r>
            <a:endParaRPr sz="7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5" name="Shape 9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sz="7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1200150"/>
            <a:ext cx="9144000" cy="2743199"/>
          </a:xfrm>
          <a:prstGeom prst="rect">
            <a:avLst/>
          </a:prstGeom>
          <a:solidFill>
            <a:schemeClr val="dk1">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10" name="Shape 10"/>
          <p:cNvGrpSpPr/>
          <p:nvPr/>
        </p:nvGrpSpPr>
        <p:grpSpPr>
          <a:xfrm>
            <a:off x="0" y="-1078"/>
            <a:ext cx="1827407" cy="5144627"/>
            <a:chOff x="0" y="-1438"/>
            <a:chExt cx="798029" cy="6859503"/>
          </a:xfrm>
        </p:grpSpPr>
        <p:sp>
          <p:nvSpPr>
            <p:cNvPr id="11" name="Shape 11"/>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2" name="Shape 12"/>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13" name="Shape 13"/>
          <p:cNvGrpSpPr/>
          <p:nvPr/>
        </p:nvGrpSpPr>
        <p:grpSpPr>
          <a:xfrm flipH="1">
            <a:off x="7316591" y="0"/>
            <a:ext cx="1827407" cy="5144627"/>
            <a:chOff x="0" y="-1438"/>
            <a:chExt cx="798029" cy="6859503"/>
          </a:xfrm>
        </p:grpSpPr>
        <p:sp>
          <p:nvSpPr>
            <p:cNvPr id="14" name="Shape 14"/>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5" name="Shape 15"/>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16" name="Shape 16"/>
          <p:cNvSpPr txBox="1"/>
          <p:nvPr>
            <p:ph type="ctrTitle"/>
          </p:nvPr>
        </p:nvSpPr>
        <p:spPr>
          <a:xfrm>
            <a:off x="685800" y="1568184"/>
            <a:ext cx="7772400" cy="12380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7" name="Shape 17"/>
          <p:cNvSpPr txBox="1"/>
          <p:nvPr>
            <p:ph idx="1" type="subTitle"/>
          </p:nvPr>
        </p:nvSpPr>
        <p:spPr>
          <a:xfrm>
            <a:off x="685800" y="2914650"/>
            <a:ext cx="7772400" cy="658500"/>
          </a:xfrm>
          <a:prstGeom prst="rect">
            <a:avLst/>
          </a:prstGeom>
        </p:spPr>
        <p:txBody>
          <a:bodyPr anchorCtr="0" anchor="t" bIns="91425" lIns="91425" rIns="91425" tIns="91425"/>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p:txBody>
      </p:sp>
      <p:sp>
        <p:nvSpPr>
          <p:cNvPr id="18" name="Shape 1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21" name="Shape 21"/>
          <p:cNvGrpSpPr/>
          <p:nvPr/>
        </p:nvGrpSpPr>
        <p:grpSpPr>
          <a:xfrm>
            <a:off x="0" y="-1078"/>
            <a:ext cx="649180" cy="5144627"/>
            <a:chOff x="0" y="-1438"/>
            <a:chExt cx="649180" cy="6859503"/>
          </a:xfrm>
        </p:grpSpPr>
        <p:sp>
          <p:nvSpPr>
            <p:cNvPr id="22" name="Shape 22"/>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3" name="Shape 23"/>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24" name="Shape 24"/>
          <p:cNvGrpSpPr/>
          <p:nvPr/>
        </p:nvGrpSpPr>
        <p:grpSpPr>
          <a:xfrm flipH="1">
            <a:off x="8494493" y="0"/>
            <a:ext cx="649180" cy="5144627"/>
            <a:chOff x="0" y="-1438"/>
            <a:chExt cx="649180" cy="6859503"/>
          </a:xfrm>
        </p:grpSpPr>
        <p:sp>
          <p:nvSpPr>
            <p:cNvPr id="25" name="Shape 25"/>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6" name="Shape 26"/>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27" name="Shape 27"/>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28" name="Shape 28"/>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1" name="Shape 31"/>
        <p:cNvGrpSpPr/>
        <p:nvPr/>
      </p:nvGrpSpPr>
      <p:grpSpPr>
        <a:xfrm>
          <a:off x="0" y="0"/>
          <a:ext cx="0" cy="0"/>
          <a:chOff x="0" y="0"/>
          <a:chExt cx="0" cy="0"/>
        </a:xfrm>
      </p:grpSpPr>
      <p:sp>
        <p:nvSpPr>
          <p:cNvPr id="32" name="Shape 32"/>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33" name="Shape 33"/>
          <p:cNvGrpSpPr/>
          <p:nvPr/>
        </p:nvGrpSpPr>
        <p:grpSpPr>
          <a:xfrm>
            <a:off x="0" y="-1078"/>
            <a:ext cx="649180" cy="5144627"/>
            <a:chOff x="0" y="-1438"/>
            <a:chExt cx="649180" cy="6859503"/>
          </a:xfrm>
        </p:grpSpPr>
        <p:sp>
          <p:nvSpPr>
            <p:cNvPr id="34" name="Shape 34"/>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35" name="Shape 35"/>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36" name="Shape 36"/>
          <p:cNvGrpSpPr/>
          <p:nvPr/>
        </p:nvGrpSpPr>
        <p:grpSpPr>
          <a:xfrm flipH="1">
            <a:off x="8494493" y="0"/>
            <a:ext cx="649180" cy="5144627"/>
            <a:chOff x="0" y="-1438"/>
            <a:chExt cx="649180" cy="6859503"/>
          </a:xfrm>
        </p:grpSpPr>
        <p:sp>
          <p:nvSpPr>
            <p:cNvPr id="37" name="Shape 3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38" name="Shape 3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39" name="Shape 39"/>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40" name="Shape 40"/>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1" name="Shape 41"/>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2" name="Shape 42"/>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3" name="Shape 4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4" name="Shape 44"/>
        <p:cNvGrpSpPr/>
        <p:nvPr/>
      </p:nvGrpSpPr>
      <p:grpSpPr>
        <a:xfrm>
          <a:off x="0" y="0"/>
          <a:ext cx="0" cy="0"/>
          <a:chOff x="0" y="0"/>
          <a:chExt cx="0" cy="0"/>
        </a:xfrm>
      </p:grpSpPr>
      <p:sp>
        <p:nvSpPr>
          <p:cNvPr id="45" name="Shape 45"/>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46" name="Shape 46"/>
          <p:cNvGrpSpPr/>
          <p:nvPr/>
        </p:nvGrpSpPr>
        <p:grpSpPr>
          <a:xfrm>
            <a:off x="0" y="-1078"/>
            <a:ext cx="649180" cy="5144627"/>
            <a:chOff x="0" y="-1438"/>
            <a:chExt cx="649180" cy="6859503"/>
          </a:xfrm>
        </p:grpSpPr>
        <p:sp>
          <p:nvSpPr>
            <p:cNvPr id="47" name="Shape 47"/>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48" name="Shape 48"/>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49" name="Shape 49"/>
          <p:cNvGrpSpPr/>
          <p:nvPr/>
        </p:nvGrpSpPr>
        <p:grpSpPr>
          <a:xfrm flipH="1">
            <a:off x="8494493" y="0"/>
            <a:ext cx="649180" cy="5144627"/>
            <a:chOff x="0" y="-1438"/>
            <a:chExt cx="649180" cy="6859503"/>
          </a:xfrm>
        </p:grpSpPr>
        <p:sp>
          <p:nvSpPr>
            <p:cNvPr id="50" name="Shape 50"/>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1" name="Shape 51"/>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52" name="Shape 52"/>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53" name="Shape 5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5" name="Shape 55"/>
        <p:cNvGrpSpPr/>
        <p:nvPr/>
      </p:nvGrpSpPr>
      <p:grpSpPr>
        <a:xfrm>
          <a:off x="0" y="0"/>
          <a:ext cx="0" cy="0"/>
          <a:chOff x="0" y="0"/>
          <a:chExt cx="0" cy="0"/>
        </a:xfrm>
      </p:grpSpPr>
      <p:sp>
        <p:nvSpPr>
          <p:cNvPr id="56" name="Shape 56"/>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57" name="Shape 57"/>
          <p:cNvGrpSpPr/>
          <p:nvPr/>
        </p:nvGrpSpPr>
        <p:grpSpPr>
          <a:xfrm>
            <a:off x="0" y="-1078"/>
            <a:ext cx="649180" cy="5144627"/>
            <a:chOff x="0" y="-1438"/>
            <a:chExt cx="649180" cy="6859503"/>
          </a:xfrm>
        </p:grpSpPr>
        <p:sp>
          <p:nvSpPr>
            <p:cNvPr id="58" name="Shape 58"/>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9" name="Shape 59"/>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60" name="Shape 60"/>
          <p:cNvGrpSpPr/>
          <p:nvPr/>
        </p:nvGrpSpPr>
        <p:grpSpPr>
          <a:xfrm flipH="1">
            <a:off x="8494493" y="0"/>
            <a:ext cx="649180" cy="5144627"/>
            <a:chOff x="0" y="-1438"/>
            <a:chExt cx="649180" cy="6859503"/>
          </a:xfrm>
        </p:grpSpPr>
        <p:sp>
          <p:nvSpPr>
            <p:cNvPr id="61" name="Shape 61"/>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62" name="Shape 62"/>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63" name="Shape 63"/>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64" name="Shape 64"/>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Clr>
                <a:schemeClr val="lt2"/>
              </a:buClr>
              <a:buSzPct val="100000"/>
              <a:buNone/>
              <a:defRPr sz="1800">
                <a:solidFill>
                  <a:schemeClr val="lt2"/>
                </a:solidFill>
              </a:defRPr>
            </a:lvl1pPr>
          </a:lstStyle>
          <a:p/>
        </p:txBody>
      </p:sp>
      <p:sp>
        <p:nvSpPr>
          <p:cNvPr id="65" name="Shape 6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6" name="Shape 66"/>
        <p:cNvGrpSpPr/>
        <p:nvPr/>
      </p:nvGrpSpPr>
      <p:grpSpPr>
        <a:xfrm>
          <a:off x="0" y="0"/>
          <a:ext cx="0" cy="0"/>
          <a:chOff x="0" y="0"/>
          <a:chExt cx="0" cy="0"/>
        </a:xfrm>
      </p:grpSpPr>
      <p:sp>
        <p:nvSpPr>
          <p:cNvPr id="67" name="Shape 67"/>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68" name="Shape 68"/>
          <p:cNvGrpSpPr/>
          <p:nvPr/>
        </p:nvGrpSpPr>
        <p:grpSpPr>
          <a:xfrm>
            <a:off x="0" y="-1078"/>
            <a:ext cx="649180" cy="5144627"/>
            <a:chOff x="0" y="-1438"/>
            <a:chExt cx="649180" cy="6859503"/>
          </a:xfrm>
        </p:grpSpPr>
        <p:sp>
          <p:nvSpPr>
            <p:cNvPr id="69" name="Shape 69"/>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70" name="Shape 70"/>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71" name="Shape 71"/>
          <p:cNvGrpSpPr/>
          <p:nvPr/>
        </p:nvGrpSpPr>
        <p:grpSpPr>
          <a:xfrm flipH="1">
            <a:off x="8494493" y="0"/>
            <a:ext cx="649180" cy="5144627"/>
            <a:chOff x="0" y="-1438"/>
            <a:chExt cx="649180" cy="6859503"/>
          </a:xfrm>
        </p:grpSpPr>
        <p:sp>
          <p:nvSpPr>
            <p:cNvPr id="72" name="Shape 72"/>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73" name="Shape 73"/>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74" name="Shape 74"/>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75" name="Shape 7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1"/>
                </a:solidFill>
                <a:latin typeface="Trebuchet MS"/>
                <a:ea typeface="Trebuchet MS"/>
                <a:cs typeface="Trebuchet MS"/>
                <a:sym typeface="Trebuchet MS"/>
              </a:defRPr>
            </a:lvl1pPr>
          </a:lstStyle>
          <a:p>
            <a:pPr>
              <a:spcBef>
                <a:spcPts val="0"/>
              </a:spcBef>
              <a:buNone/>
            </a:pPr>
            <a:fld id="{00000000-1234-1234-1234-123412341234}" type="slidenum">
              <a:rPr lang="en-GB"/>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02.png"/><Relationship Id="rId3" Type="http://schemas.openxmlformats.org/officeDocument/2006/relationships/hyperlink" Target="www.daodao.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ctrTitle"/>
          </p:nvPr>
        </p:nvSpPr>
        <p:spPr>
          <a:xfrm>
            <a:off x="685800" y="1594134"/>
            <a:ext cx="7772400" cy="1238099"/>
          </a:xfrm>
          <a:prstGeom prst="rect">
            <a:avLst/>
          </a:prstGeom>
        </p:spPr>
        <p:txBody>
          <a:bodyPr anchorCtr="0" anchor="b" bIns="91425" lIns="91425" rIns="91425" tIns="91425">
            <a:noAutofit/>
          </a:bodyPr>
          <a:lstStyle/>
          <a:p>
            <a:pPr>
              <a:spcBef>
                <a:spcPts val="0"/>
              </a:spcBef>
              <a:buNone/>
            </a:pPr>
            <a:r>
              <a:rPr lang="en-GB">
                <a:latin typeface="Bad Script"/>
                <a:ea typeface="Bad Script"/>
                <a:cs typeface="Bad Script"/>
                <a:sym typeface="Bad Script"/>
              </a:rPr>
              <a:t>Media That’s Changed Our Lives</a:t>
            </a:r>
          </a:p>
        </p:txBody>
      </p:sp>
      <p:sp>
        <p:nvSpPr>
          <p:cNvPr id="78" name="Shape 78"/>
          <p:cNvSpPr txBox="1"/>
          <p:nvPr>
            <p:ph idx="1" type="subTitle"/>
          </p:nvPr>
        </p:nvSpPr>
        <p:spPr>
          <a:xfrm>
            <a:off x="685800" y="2914650"/>
            <a:ext cx="7772400" cy="658500"/>
          </a:xfrm>
          <a:prstGeom prst="rect">
            <a:avLst/>
          </a:prstGeom>
        </p:spPr>
        <p:txBody>
          <a:bodyPr anchorCtr="0" anchor="t" bIns="91425" lIns="91425" rIns="91425" tIns="91425">
            <a:noAutofit/>
          </a:bodyPr>
          <a:lstStyle/>
          <a:p>
            <a:pPr>
              <a:spcBef>
                <a:spcPts val="0"/>
              </a:spcBef>
              <a:buNone/>
            </a:pPr>
            <a:r>
              <a:rPr lang="en-GB">
                <a:latin typeface="Marvel"/>
                <a:ea typeface="Marvel"/>
                <a:cs typeface="Marvel"/>
                <a:sym typeface="Marvel"/>
              </a:rPr>
              <a:t>Twitter, TripAdvisor and Snapchat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latin typeface="Bad Script"/>
                <a:ea typeface="Bad Script"/>
                <a:cs typeface="Bad Script"/>
                <a:sym typeface="Bad Script"/>
              </a:rPr>
              <a:t>TripAdvisor- What Is It?</a:t>
            </a:r>
          </a:p>
        </p:txBody>
      </p:sp>
      <p:sp>
        <p:nvSpPr>
          <p:cNvPr id="84" name="Shape 8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1"/>
              </a:buClr>
              <a:buSzPct val="100000"/>
              <a:buFont typeface="Arial"/>
              <a:buChar char="●"/>
            </a:pPr>
            <a:r>
              <a:rPr lang="en-GB" sz="2400">
                <a:latin typeface="Marvel"/>
                <a:ea typeface="Marvel"/>
                <a:cs typeface="Marvel"/>
                <a:sym typeface="Marvel"/>
              </a:rPr>
              <a:t>User generated- content</a:t>
            </a:r>
          </a:p>
          <a:p>
            <a:pPr indent="-381000" lvl="0" marL="457200" rtl="0">
              <a:spcBef>
                <a:spcPts val="0"/>
              </a:spcBef>
              <a:buClr>
                <a:schemeClr val="lt1"/>
              </a:buClr>
              <a:buSzPct val="100000"/>
              <a:buFont typeface="Arial"/>
              <a:buChar char="●"/>
            </a:pPr>
            <a:r>
              <a:rPr lang="en-GB" sz="2400">
                <a:latin typeface="Marvel"/>
                <a:ea typeface="Marvel"/>
                <a:cs typeface="Marvel"/>
                <a:sym typeface="Marvel"/>
              </a:rPr>
              <a:t>Hotels, restaurants and attractions</a:t>
            </a:r>
          </a:p>
          <a:p>
            <a:pPr indent="-381000" lvl="0" marL="457200" rtl="0">
              <a:spcBef>
                <a:spcPts val="0"/>
              </a:spcBef>
              <a:buClr>
                <a:schemeClr val="lt1"/>
              </a:buClr>
              <a:buSzPct val="100000"/>
              <a:buFont typeface="Arial"/>
              <a:buChar char="●"/>
            </a:pPr>
            <a:r>
              <a:rPr lang="en-GB" sz="2400">
                <a:latin typeface="Marvel"/>
                <a:ea typeface="Marvel"/>
                <a:cs typeface="Marvel"/>
                <a:sym typeface="Marvel"/>
              </a:rPr>
              <a:t>25 website sources covering 26 countries</a:t>
            </a:r>
          </a:p>
          <a:p>
            <a:pPr indent="-381000" lvl="0" marL="457200" rtl="0">
              <a:spcBef>
                <a:spcPts val="0"/>
              </a:spcBef>
              <a:buClr>
                <a:schemeClr val="lt1"/>
              </a:buClr>
              <a:buSzPct val="100000"/>
              <a:buFont typeface="Arial"/>
              <a:buChar char="●"/>
            </a:pPr>
            <a:r>
              <a:rPr lang="en-GB" sz="2400">
                <a:latin typeface="Marvel"/>
                <a:ea typeface="Marvel"/>
                <a:cs typeface="Marvel"/>
                <a:sym typeface="Marvel"/>
              </a:rPr>
              <a:t>Free</a:t>
            </a:r>
          </a:p>
          <a:p>
            <a:pPr indent="-381000" lvl="0" marL="457200" rtl="0">
              <a:spcBef>
                <a:spcPts val="0"/>
              </a:spcBef>
              <a:buClr>
                <a:schemeClr val="lt1"/>
              </a:buClr>
              <a:buSzPct val="100000"/>
              <a:buFont typeface="Arial"/>
              <a:buChar char="●"/>
            </a:pPr>
            <a:r>
              <a:rPr lang="en-GB" sz="2400">
                <a:latin typeface="Marvel"/>
                <a:ea typeface="Marvel"/>
                <a:cs typeface="Marvel"/>
                <a:sym typeface="Marvel"/>
              </a:rPr>
              <a:t>60 million members</a:t>
            </a:r>
          </a:p>
          <a:p>
            <a:pPr indent="-381000" lvl="0" marL="457200">
              <a:spcBef>
                <a:spcPts val="0"/>
              </a:spcBef>
              <a:buClr>
                <a:schemeClr val="lt1"/>
              </a:buClr>
              <a:buSzPct val="100000"/>
              <a:buFont typeface="Arial"/>
              <a:buChar char="●"/>
            </a:pPr>
            <a:r>
              <a:rPr lang="en-GB" sz="2400">
                <a:latin typeface="Marvel"/>
                <a:ea typeface="Marvel"/>
                <a:cs typeface="Marvel"/>
                <a:sym typeface="Marvel"/>
              </a:rPr>
              <a:t>170 million reviews</a:t>
            </a:r>
          </a:p>
        </p:txBody>
      </p:sp>
      <p:pic>
        <p:nvPicPr>
          <p:cNvPr id="85" name="Shape 85"/>
          <p:cNvPicPr preferRelativeResize="0"/>
          <p:nvPr/>
        </p:nvPicPr>
        <p:blipFill>
          <a:blip r:embed="rId3">
            <a:alphaModFix/>
          </a:blip>
          <a:stretch>
            <a:fillRect/>
          </a:stretch>
        </p:blipFill>
        <p:spPr>
          <a:xfrm>
            <a:off x="6153449" y="258424"/>
            <a:ext cx="2877171" cy="4925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latin typeface="Bad Script"/>
                <a:ea typeface="Bad Script"/>
                <a:cs typeface="Bad Script"/>
                <a:sym typeface="Bad Script"/>
              </a:rPr>
              <a:t>TripAdvisor- A History . . .</a:t>
            </a:r>
          </a:p>
        </p:txBody>
      </p:sp>
      <p:sp>
        <p:nvSpPr>
          <p:cNvPr id="91" name="Shape 91"/>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GB" sz="2400">
                <a:latin typeface="Marvel"/>
                <a:ea typeface="Marvel"/>
                <a:cs typeface="Marvel"/>
                <a:sym typeface="Marvel"/>
              </a:rPr>
              <a:t>TripAdvisor was founded in February 2000 by Stephen Kaufer, Langley Steinert and several others</a:t>
            </a:r>
          </a:p>
          <a:p>
            <a:pPr rtl="0">
              <a:spcBef>
                <a:spcPts val="0"/>
              </a:spcBef>
              <a:buNone/>
            </a:pPr>
            <a:r>
              <a:rPr lang="en-GB" sz="2400">
                <a:latin typeface="Marvel"/>
                <a:ea typeface="Marvel"/>
                <a:cs typeface="Marvel"/>
                <a:sym typeface="Marvel"/>
              </a:rPr>
              <a:t>“We started as a site where we were focused more on those official words from guidebooks or newspapers or magazines… pretty soon the number of average consumer reviews far surpassed the number of ‘professional reviews.’ That is when the site really turned into this collection of what the normal traveller was saying wherever they were going.”</a:t>
            </a:r>
          </a:p>
          <a:p>
            <a:pPr rtl="0">
              <a:spcBef>
                <a:spcPts val="0"/>
              </a:spcBef>
              <a:buNone/>
            </a:pPr>
            <a:r>
              <a:t/>
            </a:r>
            <a:endParaRPr sz="2400">
              <a:latin typeface="Marvel"/>
              <a:ea typeface="Marvel"/>
              <a:cs typeface="Marvel"/>
              <a:sym typeface="Marvel"/>
            </a:endParaRPr>
          </a:p>
          <a:p>
            <a:pPr>
              <a:spcBef>
                <a:spcPts val="0"/>
              </a:spcBef>
              <a:buNone/>
            </a:pPr>
            <a:r>
              <a:t/>
            </a:r>
            <a:endParaRPr sz="2400">
              <a:latin typeface="Marvel"/>
              <a:ea typeface="Marvel"/>
              <a:cs typeface="Marvel"/>
              <a:sym typeface="Marvel"/>
            </a:endParaRPr>
          </a:p>
        </p:txBody>
      </p:sp>
      <p:pic>
        <p:nvPicPr>
          <p:cNvPr id="92" name="Shape 92"/>
          <p:cNvPicPr preferRelativeResize="0"/>
          <p:nvPr/>
        </p:nvPicPr>
        <p:blipFill>
          <a:blip r:embed="rId3">
            <a:alphaModFix/>
          </a:blip>
          <a:stretch>
            <a:fillRect/>
          </a:stretch>
        </p:blipFill>
        <p:spPr>
          <a:xfrm>
            <a:off x="6077249" y="106024"/>
            <a:ext cx="2877171" cy="4925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latin typeface="Bad Script"/>
                <a:ea typeface="Bad Script"/>
                <a:cs typeface="Bad Script"/>
                <a:sym typeface="Bad Script"/>
              </a:rPr>
              <a:t>TripAdvisor- A History . . .</a:t>
            </a:r>
          </a:p>
        </p:txBody>
      </p:sp>
      <p:sp>
        <p:nvSpPr>
          <p:cNvPr id="98" name="Shape 9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1"/>
              </a:buClr>
              <a:buSzPct val="100000"/>
              <a:buFont typeface="Arial"/>
              <a:buChar char="●"/>
            </a:pPr>
            <a:r>
              <a:rPr lang="en-GB" sz="2400">
                <a:latin typeface="Marvel"/>
                <a:ea typeface="Marvel"/>
                <a:cs typeface="Marvel"/>
                <a:sym typeface="Marvel"/>
              </a:rPr>
              <a:t>In 2004 IAC/InterActiveCorp purchased the company </a:t>
            </a:r>
          </a:p>
          <a:p>
            <a:pPr indent="-381000" lvl="0" marL="457200" rtl="0">
              <a:spcBef>
                <a:spcPts val="0"/>
              </a:spcBef>
              <a:buClr>
                <a:schemeClr val="lt1"/>
              </a:buClr>
              <a:buSzPct val="100000"/>
              <a:buFont typeface="Arial"/>
              <a:buChar char="●"/>
            </a:pPr>
            <a:r>
              <a:rPr lang="en-GB" sz="2400">
                <a:latin typeface="Marvel"/>
                <a:ea typeface="Marvel"/>
                <a:cs typeface="Marvel"/>
                <a:sym typeface="Marvel"/>
              </a:rPr>
              <a:t>In August 2005 Expedia, the sites spin off, was launched</a:t>
            </a:r>
          </a:p>
          <a:p>
            <a:pPr indent="-381000" lvl="0" marL="457200" rtl="0">
              <a:spcBef>
                <a:spcPts val="0"/>
              </a:spcBef>
              <a:buClr>
                <a:schemeClr val="lt1"/>
              </a:buClr>
              <a:buSzPct val="100000"/>
              <a:buFont typeface="Arial"/>
              <a:buChar char="●"/>
            </a:pPr>
            <a:r>
              <a:rPr lang="en-GB" sz="2400">
                <a:latin typeface="Marvel"/>
                <a:ea typeface="Marvel"/>
                <a:cs typeface="Marvel"/>
                <a:sym typeface="Marvel"/>
              </a:rPr>
              <a:t>In 2009 they launced the official site in China, </a:t>
            </a:r>
            <a:r>
              <a:rPr lang="en-GB" sz="2400" u="sng">
                <a:solidFill>
                  <a:schemeClr val="hlink"/>
                </a:solidFill>
                <a:latin typeface="Marvel"/>
                <a:ea typeface="Marvel"/>
                <a:cs typeface="Marvel"/>
                <a:sym typeface="Marvel"/>
                <a:hlinkClick r:id="rId3"/>
              </a:rPr>
              <a:t>www.daodao.com</a:t>
            </a:r>
            <a:r>
              <a:rPr lang="en-GB" sz="2400">
                <a:latin typeface="Marvel"/>
                <a:ea typeface="Marvel"/>
                <a:cs typeface="Marvel"/>
                <a:sym typeface="Marvel"/>
              </a:rPr>
              <a:t> and it now indexes 20,000 hotels and restaurant reviews</a:t>
            </a:r>
          </a:p>
          <a:p>
            <a:pPr indent="-381000" lvl="0" marL="457200" rtl="0">
              <a:spcBef>
                <a:spcPts val="0"/>
              </a:spcBef>
              <a:buClr>
                <a:schemeClr val="lt1"/>
              </a:buClr>
              <a:buSzPct val="100000"/>
              <a:buFont typeface="Arial"/>
              <a:buChar char="●"/>
            </a:pPr>
            <a:r>
              <a:rPr lang="en-GB" sz="2400">
                <a:latin typeface="Marvel"/>
                <a:ea typeface="Marvel"/>
                <a:cs typeface="Marvel"/>
                <a:sym typeface="Marvel"/>
              </a:rPr>
              <a:t>In April 2012 the company launched a connection to Facebook which allowed users to select reviews from people in their social graph</a:t>
            </a:r>
          </a:p>
          <a:p>
            <a:pPr indent="-381000" lvl="0" marL="457200" rtl="0">
              <a:spcBef>
                <a:spcPts val="0"/>
              </a:spcBef>
              <a:buClr>
                <a:schemeClr val="lt1"/>
              </a:buClr>
              <a:buSzPct val="100000"/>
              <a:buFont typeface="Arial"/>
              <a:buChar char="●"/>
            </a:pPr>
            <a:r>
              <a:rPr lang="en-GB" sz="2400">
                <a:latin typeface="Marvel"/>
                <a:ea typeface="Marvel"/>
                <a:cs typeface="Marvel"/>
                <a:sym typeface="Marvel"/>
              </a:rPr>
              <a:t>In April 2014 a review found TripAdvisor to be the most trusted travel site</a:t>
            </a:r>
          </a:p>
        </p:txBody>
      </p:sp>
      <p:pic>
        <p:nvPicPr>
          <p:cNvPr id="99" name="Shape 99"/>
          <p:cNvPicPr preferRelativeResize="0"/>
          <p:nvPr/>
        </p:nvPicPr>
        <p:blipFill>
          <a:blip r:embed="rId4">
            <a:alphaModFix/>
          </a:blip>
          <a:stretch>
            <a:fillRect/>
          </a:stretch>
        </p:blipFill>
        <p:spPr>
          <a:xfrm>
            <a:off x="6077249" y="106024"/>
            <a:ext cx="2877171" cy="4925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latin typeface="Bad Script"/>
                <a:ea typeface="Bad Script"/>
                <a:cs typeface="Bad Script"/>
                <a:sym typeface="Bad Script"/>
              </a:rPr>
              <a:t>Twitter- What Is It?</a:t>
            </a:r>
          </a:p>
        </p:txBody>
      </p:sp>
      <p:sp>
        <p:nvSpPr>
          <p:cNvPr id="105" name="Shape 10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chemeClr val="lt1"/>
              </a:buClr>
              <a:buSzPct val="100000"/>
              <a:buFont typeface="Arial"/>
              <a:buChar char="●"/>
            </a:pPr>
            <a:r>
              <a:rPr lang="en-GB" sz="1800">
                <a:latin typeface="Marvel"/>
                <a:ea typeface="Marvel"/>
                <a:cs typeface="Marvel"/>
                <a:sym typeface="Marvel"/>
              </a:rPr>
              <a:t>It is an online social media network site which allows users to post and read updates that are 140 characters long. These are known as tweets.</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The site can be accessed through its website or mobile app.</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Users can post text, photos, gifs, videos and vines on the site for ‘followers’ to Retweet or Favourite. </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Twitter also allows users to direct message other twitter users. </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The top three most followed users on twitter are:</a:t>
            </a:r>
          </a:p>
          <a:p>
            <a:pPr indent="-342900" lvl="1" marL="914400" rtl="0">
              <a:spcBef>
                <a:spcPts val="0"/>
              </a:spcBef>
              <a:buClr>
                <a:schemeClr val="lt1"/>
              </a:buClr>
              <a:buSzPct val="100000"/>
              <a:buFont typeface="Courier New"/>
              <a:buChar char="o"/>
            </a:pPr>
            <a:r>
              <a:rPr lang="en-GB" sz="1800">
                <a:latin typeface="Marvel"/>
                <a:ea typeface="Marvel"/>
                <a:cs typeface="Marvel"/>
                <a:sym typeface="Marvel"/>
              </a:rPr>
              <a:t>Katy Perry (61.5 Million)</a:t>
            </a:r>
          </a:p>
          <a:p>
            <a:pPr indent="-342900" lvl="1" marL="914400" rtl="0">
              <a:spcBef>
                <a:spcPts val="0"/>
              </a:spcBef>
              <a:buClr>
                <a:schemeClr val="lt1"/>
              </a:buClr>
              <a:buSzPct val="100000"/>
              <a:buFont typeface="Courier New"/>
              <a:buChar char="o"/>
            </a:pPr>
            <a:r>
              <a:rPr lang="en-GB" sz="1800">
                <a:latin typeface="Marvel"/>
                <a:ea typeface="Marvel"/>
                <a:cs typeface="Marvel"/>
                <a:sym typeface="Marvel"/>
              </a:rPr>
              <a:t>Justin Bieber (57.7 Million)</a:t>
            </a:r>
          </a:p>
          <a:p>
            <a:pPr indent="-342900" lvl="1" marL="914400">
              <a:spcBef>
                <a:spcPts val="0"/>
              </a:spcBef>
              <a:buClr>
                <a:schemeClr val="lt1"/>
              </a:buClr>
              <a:buSzPct val="100000"/>
              <a:buFont typeface="Courier New"/>
              <a:buChar char="o"/>
            </a:pPr>
            <a:r>
              <a:rPr lang="en-GB" sz="1800">
                <a:latin typeface="Marvel"/>
                <a:ea typeface="Marvel"/>
                <a:cs typeface="Marvel"/>
                <a:sym typeface="Marvel"/>
              </a:rPr>
              <a:t>Barack Obama (51.9 Million)</a:t>
            </a:r>
          </a:p>
        </p:txBody>
      </p:sp>
      <p:pic>
        <p:nvPicPr>
          <p:cNvPr id="106" name="Shape 106"/>
          <p:cNvPicPr preferRelativeResize="0"/>
          <p:nvPr/>
        </p:nvPicPr>
        <p:blipFill rotWithShape="1">
          <a:blip r:embed="rId3">
            <a:alphaModFix/>
          </a:blip>
          <a:srcRect b="0" l="0" r="50022" t="0"/>
          <a:stretch/>
        </p:blipFill>
        <p:spPr>
          <a:xfrm>
            <a:off x="8006867" y="127774"/>
            <a:ext cx="856981" cy="85739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latin typeface="Bad Script"/>
                <a:ea typeface="Bad Script"/>
                <a:cs typeface="Bad Script"/>
                <a:sym typeface="Bad Script"/>
              </a:rPr>
              <a:t>Twitter- A History . . .</a:t>
            </a:r>
          </a:p>
        </p:txBody>
      </p:sp>
      <p:sp>
        <p:nvSpPr>
          <p:cNvPr id="112" name="Shape 11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chemeClr val="lt1"/>
              </a:buClr>
              <a:buSzPct val="100000"/>
              <a:buFont typeface="Arial"/>
              <a:buChar char="●"/>
            </a:pPr>
            <a:r>
              <a:rPr lang="en-GB" sz="1800">
                <a:latin typeface="Marvel"/>
                <a:ea typeface="Marvel"/>
                <a:cs typeface="Marvel"/>
                <a:sym typeface="Marvel"/>
              </a:rPr>
              <a:t>It was created in March 2006 by Jack Dorsey, Evan Williams, Biz Stone and Noah Glass. </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The site launched in July of the following year</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Twitter first gained popularity in 2007 during the South by Southwest Interactive (SXSWi) conference. During this event usage on Twitter increased from 20,000 tweets to 60,000 per day. </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The first unassisted off-Earth Twitter message was posted on 22nd January 2010 by astronaut T. J. Creamer.</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By February 2010, users on Twitter were sending 50 million tweets per day. </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Currently, there are 288 million monthly active users on the site with 80% of these being active on the mobile app with them sending more than 500 million tweets per day</a:t>
            </a:r>
          </a:p>
          <a:p>
            <a:pPr lvl="0">
              <a:spcBef>
                <a:spcPts val="0"/>
              </a:spcBef>
              <a:buNone/>
            </a:pPr>
            <a:r>
              <a:t/>
            </a:r>
            <a:endParaRPr sz="1800">
              <a:latin typeface="Marvel"/>
              <a:ea typeface="Marvel"/>
              <a:cs typeface="Marvel"/>
              <a:sym typeface="Marvel"/>
            </a:endParaRPr>
          </a:p>
        </p:txBody>
      </p:sp>
      <p:pic>
        <p:nvPicPr>
          <p:cNvPr id="113" name="Shape 113"/>
          <p:cNvPicPr preferRelativeResize="0"/>
          <p:nvPr/>
        </p:nvPicPr>
        <p:blipFill rotWithShape="1">
          <a:blip r:embed="rId3">
            <a:alphaModFix/>
          </a:blip>
          <a:srcRect b="0" l="0" r="50022" t="0"/>
          <a:stretch/>
        </p:blipFill>
        <p:spPr>
          <a:xfrm>
            <a:off x="8006867" y="127774"/>
            <a:ext cx="856981" cy="8573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latin typeface="Bad Script"/>
                <a:ea typeface="Bad Script"/>
                <a:cs typeface="Bad Script"/>
                <a:sym typeface="Bad Script"/>
              </a:rPr>
              <a:t>Snapchat- What Is It?</a:t>
            </a:r>
          </a:p>
        </p:txBody>
      </p:sp>
      <p:sp>
        <p:nvSpPr>
          <p:cNvPr id="119" name="Shape 11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chemeClr val="lt1"/>
              </a:buClr>
              <a:buSzPct val="100000"/>
              <a:buFont typeface="Arial"/>
              <a:buChar char="●"/>
            </a:pPr>
            <a:r>
              <a:rPr lang="en-GB" sz="1800">
                <a:latin typeface="Marvel"/>
                <a:ea typeface="Marvel"/>
                <a:cs typeface="Marvel"/>
                <a:sym typeface="Marvel"/>
              </a:rPr>
              <a:t>Snapchat is a photo messaging application</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On this application, users can send photographs to other users in which they can edit and add text to. However, once the photograph has been viewed it cannot be seen again.</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Users can set the photographs to be viewed for up to 10 seconds. </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A popular feature on snapchat is snapchat stories. Users can place several photographs they have taken into one long ‘snap’ for all their friends on the app to view. As of June 2014 more than 1 billion snapchat stories are viewed per day.</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Users can also view snapchat stories from events that are happening around the world. Some of the most recent included New Years and several fashion shows</a:t>
            </a:r>
          </a:p>
        </p:txBody>
      </p:sp>
      <p:pic>
        <p:nvPicPr>
          <p:cNvPr id="120" name="Shape 120"/>
          <p:cNvPicPr preferRelativeResize="0"/>
          <p:nvPr/>
        </p:nvPicPr>
        <p:blipFill>
          <a:blip r:embed="rId3">
            <a:alphaModFix/>
          </a:blip>
          <a:stretch>
            <a:fillRect/>
          </a:stretch>
        </p:blipFill>
        <p:spPr>
          <a:xfrm>
            <a:off x="8006875" y="127775"/>
            <a:ext cx="856975" cy="85697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latin typeface="Bad Script"/>
                <a:ea typeface="Bad Script"/>
                <a:cs typeface="Bad Script"/>
                <a:sym typeface="Bad Script"/>
              </a:rPr>
              <a:t>Snapchat- A History . . .</a:t>
            </a:r>
          </a:p>
        </p:txBody>
      </p:sp>
      <p:sp>
        <p:nvSpPr>
          <p:cNvPr id="126" name="Shape 126"/>
          <p:cNvSpPr txBox="1"/>
          <p:nvPr>
            <p:ph idx="1" type="body"/>
          </p:nvPr>
        </p:nvSpPr>
        <p:spPr>
          <a:xfrm>
            <a:off x="510575" y="1168425"/>
            <a:ext cx="8229600" cy="3725699"/>
          </a:xfrm>
          <a:prstGeom prst="rect">
            <a:avLst/>
          </a:prstGeom>
        </p:spPr>
        <p:txBody>
          <a:bodyPr anchorCtr="0" anchor="t" bIns="91425" lIns="91425" rIns="91425" tIns="91425">
            <a:noAutofit/>
          </a:bodyPr>
          <a:lstStyle/>
          <a:p>
            <a:pPr indent="-342900" lvl="0" marL="457200" rtl="0">
              <a:spcBef>
                <a:spcPts val="0"/>
              </a:spcBef>
              <a:buClr>
                <a:schemeClr val="lt1"/>
              </a:buClr>
              <a:buSzPct val="100000"/>
              <a:buFont typeface="Arial"/>
              <a:buChar char="●"/>
            </a:pPr>
            <a:r>
              <a:rPr lang="en-GB" sz="1800">
                <a:latin typeface="Marvel"/>
                <a:ea typeface="Marvel"/>
                <a:cs typeface="Marvel"/>
                <a:sym typeface="Marvel"/>
              </a:rPr>
              <a:t>Founded by: Evan Spiegel, Reggie Brown and Bobby Murphy (the programmer)</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The original app was called ‘Pictaboo’</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Pictaboo launched in July 2011 with 127 users</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After a disagreement over profit, Brown was kicked from the company and Spiegel and Murphy renamed the app Snapchat</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By April 2012 it had 100,000 users</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Due to financial problems Lightspeed Venture Partners invested $485,000</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In December 2012 it was launched on Android and introduced video sendings</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By February 2013 there were 60 million snaps a day</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In October 2013 Snapchat stories were introduced</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In December 2013 filters were introduced + it had 4.6 million users</a:t>
            </a:r>
          </a:p>
          <a:p>
            <a:pPr indent="-342900" lvl="0" marL="457200" rtl="0">
              <a:spcBef>
                <a:spcPts val="0"/>
              </a:spcBef>
              <a:buClr>
                <a:schemeClr val="lt1"/>
              </a:buClr>
              <a:buSzPct val="100000"/>
              <a:buFont typeface="Arial"/>
              <a:buChar char="●"/>
            </a:pPr>
            <a:r>
              <a:rPr lang="en-GB" sz="1800">
                <a:latin typeface="Marvel"/>
                <a:ea typeface="Marvel"/>
                <a:cs typeface="Marvel"/>
                <a:sym typeface="Marvel"/>
              </a:rPr>
              <a:t>January 2015 Snapchat discover was released</a:t>
            </a:r>
          </a:p>
        </p:txBody>
      </p:sp>
      <p:pic>
        <p:nvPicPr>
          <p:cNvPr id="127" name="Shape 127"/>
          <p:cNvPicPr preferRelativeResize="0"/>
          <p:nvPr/>
        </p:nvPicPr>
        <p:blipFill>
          <a:blip r:embed="rId3">
            <a:alphaModFix/>
          </a:blip>
          <a:stretch>
            <a:fillRect/>
          </a:stretch>
        </p:blipFill>
        <p:spPr>
          <a:xfrm>
            <a:off x="8006875" y="127775"/>
            <a:ext cx="856975" cy="85697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