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0" r:id="rId3"/>
    <p:sldId id="262" r:id="rId4"/>
    <p:sldId id="261" r:id="rId5"/>
    <p:sldId id="263" r:id="rId6"/>
    <p:sldId id="286" r:id="rId7"/>
    <p:sldId id="294" r:id="rId8"/>
    <p:sldId id="295" r:id="rId9"/>
    <p:sldId id="297" r:id="rId10"/>
    <p:sldId id="298" r:id="rId11"/>
    <p:sldId id="299" r:id="rId12"/>
    <p:sldId id="305" r:id="rId13"/>
    <p:sldId id="301" r:id="rId14"/>
    <p:sldId id="302" r:id="rId15"/>
    <p:sldId id="304" r:id="rId16"/>
    <p:sldId id="303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98" autoAdjust="0"/>
  </p:normalViewPr>
  <p:slideViewPr>
    <p:cSldViewPr snapToObjects="1">
      <p:cViewPr>
        <p:scale>
          <a:sx n="66" d="100"/>
          <a:sy n="66" d="100"/>
        </p:scale>
        <p:origin x="-46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1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AE47F1-84A8-4A94-916D-6C9316EB1E25}" type="datetimeFigureOut">
              <a:rPr lang="en-GB"/>
              <a:pPr>
                <a:defRPr/>
              </a:pPr>
              <a:t>16/04/2015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8FCBFA4-F8E7-4DA1-8EC2-B7BF929AD1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027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2B9BEF77-5376-4515-A775-1248DE0E36AD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9A137EBF-3BE9-4804-9D74-2F89C2F8EB3A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96036FC7-1A7C-405A-A498-C36F32D2834B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23DD2D75-51D8-4814-B9B5-B7D8E5F7D35D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B39AA0AC-E0F5-479A-A5AE-F00CFC4E7DB3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92B069E5-88CC-4E4D-A23D-CB68070DECC5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E5548A97-0544-41C7-857D-056C4166E3E6}" type="slidenum">
              <a:rPr lang="en-GB" smtClean="0"/>
              <a:pPr eaLnBrk="1" hangingPunct="1"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A34C3351-330E-47DC-91C8-A3FF80B8B4D0}" type="slidenum">
              <a:rPr lang="en-GB" smtClean="0"/>
              <a:pPr eaLnBrk="1" hangingPunct="1"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BC08F2F4-37DF-4378-95AC-CEC76DDE6723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050E33C6-6D8D-457E-96AF-671C555730C8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25691675-4242-4447-863A-B9EF507FDB8F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47E32760-5413-4446-BFCE-1F9ED14834CF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BBBC15B6-5871-4D2D-B2AB-14A22C76FF07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6042658F-A046-47B5-BCDF-151FAD594360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C5A67ADC-573D-42ED-9891-8088CD97C77A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CC377F19-D5E0-4C2C-A4C1-43142FEE08A5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222427-3FBE-478B-985A-05209E0D419A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72931F-A463-4081-98B2-95121B48F3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861ED9-F672-4A1A-8641-954D4473D643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727187-8C84-4553-9353-0BA6CAEA1A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972B4E-72E7-44ED-8806-3789BDEC0DC9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C828FD-8755-4749-8505-3F0267CBDC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809A52-0FB6-4EB0-A79E-B2276B22AF50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137CA2-B108-4A45-A7B5-9EC6387A75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10B7EC-B266-4368-97EC-146E7A061840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D7D386-D596-48D0-B478-D22534F3CB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317EAF-B927-4309-A3D6-7A7A4EE2060D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9987FD-8C9E-4C43-82F2-3D34D67946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1EEC7E-B245-44B5-80D4-21A895D4B607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3774A8-2A23-480A-9553-160D4D8557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EA60F5-33E7-4836-A42A-BB53573C55F1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3A4E94-0BA6-46DA-B138-A9F548C365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DFC6D5-10A3-4011-9B15-AA1B68DAA0A7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F2EE54-AA4B-42D4-AB32-9F7ADFBDCC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30C796-EE19-459D-A917-014A9AD83304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43E31-CBC9-403A-A984-54C047A6A4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E61189-B93B-407E-84E3-95F6927185D6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B0AC83-DCE9-4353-BF71-D9D3B4C0E2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A63196-CBE5-488C-A049-C9F5536B110E}" type="datetime1">
              <a:rPr lang="en-US" smtClean="0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1040CC0-E7AB-49E2-AC77-E3BE50C40A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Representation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and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03350" y="3514725"/>
            <a:ext cx="6400800" cy="1066800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z="4400" smtClean="0">
                <a:solidFill>
                  <a:schemeClr val="tx1"/>
                </a:solidFill>
              </a:rPr>
              <a:t>Textual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Ethnicity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067175" y="1600200"/>
            <a:ext cx="4619625" cy="5068888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GB" sz="2000" b="1" smtClean="0">
                <a:solidFill>
                  <a:srgbClr val="000000"/>
                </a:solidFill>
              </a:rPr>
              <a:t>Middle Eastern/ South Asian/ Arabic </a:t>
            </a:r>
            <a:r>
              <a:rPr lang="en-GB" sz="2000" b="1" smtClean="0">
                <a:solidFill>
                  <a:srgbClr val="FF0000"/>
                </a:solidFill>
              </a:rPr>
              <a:t>Stereotypes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Terrorists.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Devout.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Glamorous.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Educated.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Oppressed females.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Religious fanatics.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Sophisticated and Cultured.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Formidable.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Serious.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Cruel/brutal.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Victims.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Villains.</a:t>
            </a:r>
          </a:p>
          <a:p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3600450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Ethnicity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768475"/>
            <a:ext cx="4972050" cy="4852988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400" smtClean="0">
                <a:solidFill>
                  <a:srgbClr val="000000"/>
                </a:solidFill>
              </a:rPr>
              <a:t>	</a:t>
            </a:r>
            <a:r>
              <a:rPr lang="en-GB" sz="2000" b="1" smtClean="0">
                <a:solidFill>
                  <a:srgbClr val="000000"/>
                </a:solidFill>
              </a:rPr>
              <a:t>White British/American/European </a:t>
            </a:r>
            <a:r>
              <a:rPr lang="en-GB" sz="2000" b="1" smtClean="0">
                <a:solidFill>
                  <a:srgbClr val="FF0000"/>
                </a:solidFill>
              </a:rPr>
              <a:t>Stereotypes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Affluent.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Educated.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Socially awkward.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Restrained.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Moral.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Rational.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Arrogant.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Repressed.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Neurotic.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Racist.</a:t>
            </a:r>
          </a:p>
          <a:p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12292" name="Picture 2" descr="http://www.realitytvmagazine.com/blog/images/2008/12/donald_tru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68475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Sexuality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06375" y="1700213"/>
            <a:ext cx="5518150" cy="4468812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000" b="1" smtClean="0">
                <a:solidFill>
                  <a:srgbClr val="000000"/>
                </a:solidFill>
              </a:rPr>
              <a:t>Important points to consider</a:t>
            </a:r>
          </a:p>
          <a:p>
            <a:r>
              <a:rPr lang="en-GB" sz="2000" b="1" smtClean="0">
                <a:solidFill>
                  <a:srgbClr val="FF0000"/>
                </a:solidFill>
              </a:rPr>
              <a:t>Gender</a:t>
            </a:r>
            <a:r>
              <a:rPr lang="en-GB" sz="2000" smtClean="0">
                <a:solidFill>
                  <a:srgbClr val="FF0000"/>
                </a:solidFill>
              </a:rPr>
              <a:t> </a:t>
            </a:r>
            <a:r>
              <a:rPr lang="en-GB" sz="2000" smtClean="0">
                <a:solidFill>
                  <a:srgbClr val="000000"/>
                </a:solidFill>
              </a:rPr>
              <a:t>closely ties in with sexuality.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Sexuality is often expressed through </a:t>
            </a:r>
            <a:r>
              <a:rPr lang="en-GB" sz="2000" b="1" smtClean="0">
                <a:solidFill>
                  <a:srgbClr val="FF0000"/>
                </a:solidFill>
              </a:rPr>
              <a:t>physical means</a:t>
            </a:r>
            <a:r>
              <a:rPr lang="en-GB" sz="2000" smtClean="0">
                <a:solidFill>
                  <a:srgbClr val="000000"/>
                </a:solidFill>
              </a:rPr>
              <a:t>; clothes, props, setting, acting.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Understanding how a particular character’s </a:t>
            </a:r>
            <a:r>
              <a:rPr lang="en-GB" sz="2000" b="1" smtClean="0">
                <a:solidFill>
                  <a:srgbClr val="FF0000"/>
                </a:solidFill>
              </a:rPr>
              <a:t>gender is constructed </a:t>
            </a:r>
            <a:r>
              <a:rPr lang="en-GB" sz="2000" smtClean="0">
                <a:solidFill>
                  <a:srgbClr val="000000"/>
                </a:solidFill>
              </a:rPr>
              <a:t>will help you analyse how their sexuality is being represented.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How is sexuality constructed  in terms of:</a:t>
            </a:r>
          </a:p>
          <a:p>
            <a:pPr>
              <a:buFont typeface="Arial" charset="0"/>
              <a:buNone/>
            </a:pPr>
            <a:r>
              <a:rPr lang="en-GB" sz="2000" smtClean="0">
                <a:solidFill>
                  <a:srgbClr val="000000"/>
                </a:solidFill>
              </a:rPr>
              <a:t>	</a:t>
            </a:r>
            <a:r>
              <a:rPr lang="en-GB" sz="2000" b="1" smtClean="0">
                <a:solidFill>
                  <a:srgbClr val="FF0000"/>
                </a:solidFill>
              </a:rPr>
              <a:t>Heterosexuality</a:t>
            </a:r>
            <a:r>
              <a:rPr lang="en-GB" sz="2000" smtClean="0">
                <a:solidFill>
                  <a:srgbClr val="FF0000"/>
                </a:solidFill>
              </a:rPr>
              <a:t> ?</a:t>
            </a:r>
          </a:p>
          <a:p>
            <a:pPr>
              <a:buFont typeface="Arial" charset="0"/>
              <a:buNone/>
            </a:pPr>
            <a:r>
              <a:rPr lang="en-GB" sz="2000" smtClean="0">
                <a:solidFill>
                  <a:srgbClr val="FF0000"/>
                </a:solidFill>
              </a:rPr>
              <a:t> 	</a:t>
            </a:r>
            <a:r>
              <a:rPr lang="en-GB" sz="2000" b="1" smtClean="0">
                <a:solidFill>
                  <a:srgbClr val="FF0000"/>
                </a:solidFill>
              </a:rPr>
              <a:t>Homosexuality</a:t>
            </a:r>
            <a:r>
              <a:rPr lang="en-GB" sz="2000" smtClean="0">
                <a:solidFill>
                  <a:srgbClr val="FF0000"/>
                </a:solidFill>
              </a:rPr>
              <a:t> ?</a:t>
            </a:r>
          </a:p>
        </p:txBody>
      </p:sp>
      <p:pic>
        <p:nvPicPr>
          <p:cNvPr id="13316" name="Picture 2" descr="http://imagecache01a.allposters.com/images/pic/LIFPOD/568263~Men-and-Women-Doing-the-Conga-at-the-Scott-Hotel-Pos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2071688"/>
            <a:ext cx="2792412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Sexuality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85750" y="1700213"/>
            <a:ext cx="5214938" cy="4537075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400" b="1" smtClean="0">
                <a:solidFill>
                  <a:srgbClr val="000000"/>
                </a:solidFill>
              </a:rPr>
              <a:t>	</a:t>
            </a:r>
            <a:r>
              <a:rPr lang="en-GB" sz="2000" b="1" smtClean="0">
                <a:solidFill>
                  <a:srgbClr val="000000"/>
                </a:solidFill>
              </a:rPr>
              <a:t>Heterosexual </a:t>
            </a:r>
            <a:r>
              <a:rPr lang="en-GB" sz="2000" b="1" smtClean="0">
                <a:solidFill>
                  <a:srgbClr val="FF0000"/>
                </a:solidFill>
              </a:rPr>
              <a:t>Stereotypes</a:t>
            </a:r>
            <a:r>
              <a:rPr lang="en-GB" sz="2000" b="1" smtClean="0">
                <a:solidFill>
                  <a:srgbClr val="000000"/>
                </a:solidFill>
              </a:rPr>
              <a:t> </a:t>
            </a:r>
            <a:r>
              <a:rPr lang="en-GB" sz="2000" smtClean="0">
                <a:solidFill>
                  <a:srgbClr val="000000"/>
                </a:solidFill>
              </a:rPr>
              <a:t>(Female)</a:t>
            </a:r>
            <a:endParaRPr lang="en-GB" sz="2000" b="1" smtClean="0">
              <a:solidFill>
                <a:srgbClr val="000000"/>
              </a:solidFill>
            </a:endParaRPr>
          </a:p>
          <a:p>
            <a:r>
              <a:rPr lang="en-GB" sz="2000" smtClean="0">
                <a:solidFill>
                  <a:srgbClr val="000000"/>
                </a:solidFill>
              </a:rPr>
              <a:t>Loving.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Loyal.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Vulnerable.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Monogamous.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Sexually available.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Seductive.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Frigid.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Virginal/naive.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Deviant (‘gold digger’, ‘pregnant teen’, ‘Cougar’‘ femme fatale’.)</a:t>
            </a:r>
          </a:p>
          <a:p>
            <a:pPr>
              <a:buFont typeface="Arial" charset="0"/>
              <a:buNone/>
            </a:pPr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14340" name="Picture 4" descr="angelina_jolie_sex-e_screensaver-28292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700213"/>
            <a:ext cx="31750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Sexuality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963" cy="4525963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GB" sz="2000" b="1" smtClean="0">
                <a:solidFill>
                  <a:srgbClr val="000000"/>
                </a:solidFill>
              </a:rPr>
              <a:t>Heterosexual </a:t>
            </a:r>
            <a:r>
              <a:rPr lang="en-GB" sz="2000" b="1" smtClean="0">
                <a:solidFill>
                  <a:srgbClr val="FF0000"/>
                </a:solidFill>
              </a:rPr>
              <a:t>Stereotypes</a:t>
            </a:r>
            <a:r>
              <a:rPr lang="en-GB" sz="2000" b="1" smtClean="0">
                <a:solidFill>
                  <a:srgbClr val="000000"/>
                </a:solidFill>
              </a:rPr>
              <a:t> </a:t>
            </a:r>
            <a:r>
              <a:rPr lang="en-GB" sz="2000" smtClean="0">
                <a:solidFill>
                  <a:srgbClr val="000000"/>
                </a:solidFill>
              </a:rPr>
              <a:t>(Male)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Promiscuous.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Physically and mentally strong.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‘Ladies Man’,  ‘Heart Throb.’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Aggressive.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Sensitive ‘New Man’.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Lazy.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Competitive.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Irresponsible.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Misogynist.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Awkward.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Selfish.</a:t>
            </a: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15364" name="Picture 2" descr="http://us.movies1.yimg.com/movies.yahoo.com/images/hv/allposters/27/1800234527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1881188"/>
            <a:ext cx="32289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 of Sexuality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1063" cy="4525963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GB" sz="2000" b="1" smtClean="0">
                <a:solidFill>
                  <a:srgbClr val="000000"/>
                </a:solidFill>
              </a:rPr>
              <a:t>Homosexual </a:t>
            </a:r>
            <a:r>
              <a:rPr lang="en-GB" sz="2000" b="1" smtClean="0">
                <a:solidFill>
                  <a:srgbClr val="FF0000"/>
                </a:solidFill>
              </a:rPr>
              <a:t>Stereotypes </a:t>
            </a:r>
            <a:r>
              <a:rPr lang="en-GB" sz="2000" smtClean="0">
                <a:solidFill>
                  <a:srgbClr val="000000"/>
                </a:solidFill>
              </a:rPr>
              <a:t>(Female.)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Monogamous.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Feisty.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Loyal.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‘In the closet.’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Humourless.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Politically radical.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Confrontational.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Plain/unattractive.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Sincere.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Feminist.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Erotic.</a:t>
            </a:r>
          </a:p>
          <a:p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93875"/>
            <a:ext cx="3035300" cy="412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Sexuality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57688" cy="4852988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000" b="1" smtClean="0">
                <a:solidFill>
                  <a:srgbClr val="000000"/>
                </a:solidFill>
              </a:rPr>
              <a:t>Homosexual </a:t>
            </a:r>
            <a:r>
              <a:rPr lang="en-GB" sz="2000" b="1" smtClean="0">
                <a:solidFill>
                  <a:srgbClr val="FF0000"/>
                </a:solidFill>
              </a:rPr>
              <a:t>Stereotypes </a:t>
            </a:r>
            <a:r>
              <a:rPr lang="en-GB" sz="2000" smtClean="0">
                <a:solidFill>
                  <a:srgbClr val="000000"/>
                </a:solidFill>
              </a:rPr>
              <a:t>(Male)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Promiscuous.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Sensitive.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Caring.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Funny.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Supportive.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‘In the closet.’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Flamboyant.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Superficial.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Overbearing.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Loud.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‘Bitchy’.</a:t>
            </a: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17412" name="Picture 4" descr="louie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114550"/>
            <a:ext cx="3990975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0000"/>
                </a:solidFill>
              </a:rPr>
              <a:t>What you need to analyse in the exam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endParaRPr lang="en-US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Mise-en-Scene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Sound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Editing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Camera shots, angles, movement position and composition.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0000"/>
                </a:solidFill>
              </a:rPr>
              <a:t>Why is analysing Representation important?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DOMINANT ‘IDEOLOGIES’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Cultural beliefs or a way of looking at things.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Often thought of as common sense.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Assumptions that aren’t necessarily true.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The Media creates and nurtures these ideas creating ‘social myths.’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0000"/>
                </a:solidFill>
              </a:rPr>
              <a:t>Textual Analysis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Literally means analysing text and in our case the text will be a 5 minute clip from a recent British television drama.</a:t>
            </a:r>
          </a:p>
          <a:p>
            <a:pPr eaLnBrk="1" hangingPunct="1">
              <a:buFont typeface="Arial" charset="0"/>
              <a:buNone/>
            </a:pPr>
            <a:r>
              <a:rPr lang="en-US" sz="2400" b="1" smtClean="0">
                <a:solidFill>
                  <a:srgbClr val="000000"/>
                </a:solidFill>
              </a:rPr>
              <a:t>Ask yourself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What lies beneath the text.  What </a:t>
            </a:r>
            <a:r>
              <a:rPr lang="en-US" sz="2400" b="1" smtClean="0">
                <a:solidFill>
                  <a:srgbClr val="000000"/>
                </a:solidFill>
              </a:rPr>
              <a:t>ideologies</a:t>
            </a:r>
            <a:r>
              <a:rPr lang="en-US" sz="2400" smtClean="0">
                <a:solidFill>
                  <a:srgbClr val="000000"/>
                </a:solidFill>
              </a:rPr>
              <a:t> are being created or reinforced?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How are they portraying the world and different social groups?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How is this reinforced through the techniques used? (mise en scene, camera, editing, sound.)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00"/>
                </a:solidFill>
              </a:rPr>
              <a:t>Representation of Social Groups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solidFill>
                  <a:srgbClr val="000000"/>
                </a:solidFill>
              </a:rPr>
              <a:t>In the exam you will be asked to consider one of the following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Age.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Gender.</a:t>
            </a:r>
          </a:p>
          <a:p>
            <a:pPr eaLnBrk="1" hangingPunct="1"/>
            <a:r>
              <a:rPr lang="en-US" sz="2400" smtClean="0"/>
              <a:t>Ethnicity.</a:t>
            </a:r>
          </a:p>
          <a:p>
            <a:pPr eaLnBrk="1" hangingPunct="1"/>
            <a:r>
              <a:rPr lang="en-US" sz="2400" smtClean="0"/>
              <a:t>Sexuality.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Social Class and Status.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Physical Ability/Disability.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Regional Identity.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solidFill>
                  <a:srgbClr val="000000"/>
                </a:solidFill>
              </a:rPr>
              <a:t>     This presentation will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solidFill>
                  <a:srgbClr val="000000"/>
                </a:solidFill>
              </a:rPr>
              <a:t>	specifically focus upon </a:t>
            </a:r>
            <a:r>
              <a:rPr lang="en-US" sz="2400" b="1" smtClean="0">
                <a:solidFill>
                  <a:srgbClr val="FF0000"/>
                </a:solidFill>
              </a:rPr>
              <a:t>stereotypical</a:t>
            </a:r>
            <a:r>
              <a:rPr lang="en-US" sz="2400" smtClean="0">
                <a:solidFill>
                  <a:srgbClr val="000000"/>
                </a:solidFill>
              </a:rPr>
              <a:t> representations of </a:t>
            </a:r>
            <a:r>
              <a:rPr lang="en-US" sz="2400" b="1" smtClean="0">
                <a:solidFill>
                  <a:srgbClr val="FF0000"/>
                </a:solidFill>
              </a:rPr>
              <a:t>ethnicity </a:t>
            </a:r>
            <a:r>
              <a:rPr lang="en-US" sz="2400" smtClean="0">
                <a:solidFill>
                  <a:srgbClr val="000000"/>
                </a:solidFill>
              </a:rPr>
              <a:t>and </a:t>
            </a:r>
            <a:r>
              <a:rPr lang="en-US" sz="2400" b="1" smtClean="0">
                <a:solidFill>
                  <a:srgbClr val="FF0000"/>
                </a:solidFill>
              </a:rPr>
              <a:t>sexuality.</a:t>
            </a:r>
          </a:p>
        </p:txBody>
      </p:sp>
      <p:pic>
        <p:nvPicPr>
          <p:cNvPr id="6148" name="Picture 3" descr="People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989138"/>
            <a:ext cx="3962400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Ethnicity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2400" smtClean="0">
                <a:solidFill>
                  <a:srgbClr val="000000"/>
                </a:solidFill>
              </a:rPr>
              <a:t>Ethnicity, like sex, is a set of genetically defined, biological characteristics. </a:t>
            </a:r>
          </a:p>
          <a:p>
            <a:pPr>
              <a:buFont typeface="Arial" charset="0"/>
              <a:buNone/>
            </a:pPr>
            <a:endParaRPr lang="en-GB" sz="2400" smtClean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endParaRPr lang="en-GB" sz="2400" smtClean="0">
              <a:solidFill>
                <a:srgbClr val="000000"/>
              </a:solidFill>
            </a:endParaRPr>
          </a:p>
          <a:p>
            <a:r>
              <a:rPr lang="en-GB" sz="2400" smtClean="0">
                <a:solidFill>
                  <a:srgbClr val="000000"/>
                </a:solidFill>
              </a:rPr>
              <a:t>However, like gender, it is also associated with a set of culturally defined characteristics. </a:t>
            </a:r>
          </a:p>
          <a:p>
            <a:pPr>
              <a:buFont typeface="Arial" charset="0"/>
              <a:buNone/>
            </a:pPr>
            <a:endParaRPr lang="en-GB" sz="2400" smtClean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endParaRPr lang="en-GB" sz="2400" smtClean="0">
              <a:solidFill>
                <a:srgbClr val="000000"/>
              </a:solidFill>
            </a:endParaRPr>
          </a:p>
          <a:p>
            <a:r>
              <a:rPr lang="en-GB" sz="2400" smtClean="0">
                <a:solidFill>
                  <a:srgbClr val="000000"/>
                </a:solidFill>
              </a:rPr>
              <a:t>Representations of ethnicity in the media can consist of the same sort of rigid stereotypes that constitute gender portrayal.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Ethnicity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GB" sz="2000" b="1" smtClean="0">
                <a:solidFill>
                  <a:srgbClr val="000000"/>
                </a:solidFill>
              </a:rPr>
              <a:t>Afro/Caribbean </a:t>
            </a:r>
            <a:r>
              <a:rPr lang="en-GB" sz="2000" b="1" smtClean="0">
                <a:solidFill>
                  <a:srgbClr val="FF0000"/>
                </a:solidFill>
              </a:rPr>
              <a:t>Stereotypes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Gangster.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Fun loving.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Athletic.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Sexist/Homophobic Males.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Materialistic.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Hospitable.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Impoverished.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Involved in drugs (dealing/taking.)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Criminal.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Victim.</a:t>
            </a:r>
          </a:p>
          <a:p>
            <a:pPr>
              <a:buFontTx/>
              <a:buChar char="-"/>
            </a:pPr>
            <a:r>
              <a:rPr lang="en-GB" sz="2000" smtClean="0">
                <a:solidFill>
                  <a:srgbClr val="000000"/>
                </a:solidFill>
              </a:rPr>
              <a:t>Hero</a:t>
            </a:r>
          </a:p>
        </p:txBody>
      </p:sp>
      <p:pic>
        <p:nvPicPr>
          <p:cNvPr id="8196" name="Picture 4" descr="50cent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3238"/>
            <a:ext cx="36861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Ethnicity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3" cy="4525963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GB" sz="2000" b="1" smtClean="0">
                <a:solidFill>
                  <a:srgbClr val="000000"/>
                </a:solidFill>
              </a:rPr>
              <a:t>East Asian </a:t>
            </a:r>
            <a:r>
              <a:rPr lang="en-GB" sz="2000" b="1" smtClean="0">
                <a:solidFill>
                  <a:srgbClr val="FF0000"/>
                </a:solidFill>
              </a:rPr>
              <a:t>Stereotypes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Intelligent.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Hard working.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Determined.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Sinister.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Martial arts.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Obsessed with electronics.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Quirky.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Physically weak.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Ruthless.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Lacking emotion.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Submissive women.</a:t>
            </a:r>
          </a:p>
          <a:p>
            <a:endParaRPr lang="en-GB" smtClean="0">
              <a:solidFill>
                <a:srgbClr val="000000"/>
              </a:solidFill>
            </a:endParaRPr>
          </a:p>
          <a:p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9220" name="Picture 5" descr="http://www.geocities.com/mister_jack_dawson/jackie_chan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1785938"/>
            <a:ext cx="32289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r>
              <a:rPr lang="en-GB" sz="3200" smtClean="0">
                <a:solidFill>
                  <a:srgbClr val="000000"/>
                </a:solidFill>
              </a:rPr>
              <a:t>Representations of Ethnicity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686300" cy="5035550"/>
          </a:xfr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000" b="1" smtClean="0">
                <a:solidFill>
                  <a:srgbClr val="000000"/>
                </a:solidFill>
              </a:rPr>
              <a:t>Latin American </a:t>
            </a:r>
            <a:r>
              <a:rPr lang="en-GB" sz="2000" b="1" smtClean="0">
                <a:solidFill>
                  <a:srgbClr val="FF0000"/>
                </a:solidFill>
              </a:rPr>
              <a:t>Stereotypes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Lazy.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Uneducated.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Easy going.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Impoverished.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Hedonistic.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Ridiculed.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Illegal aliens.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Involved in drugs (dealing/taking.)</a:t>
            </a:r>
          </a:p>
          <a:p>
            <a:r>
              <a:rPr lang="en-GB" sz="2000" smtClean="0">
                <a:solidFill>
                  <a:srgbClr val="000000"/>
                </a:solidFill>
              </a:rPr>
              <a:t>‘Exotic’ sex symbols (Antonio Banderez, Jennifer Lopez, Salma Hayek, Shakira).</a:t>
            </a:r>
          </a:p>
          <a:p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10244" name="Picture 4" descr="ALO-04434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1700213"/>
            <a:ext cx="32035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1457</TotalTime>
  <Words>576</Words>
  <Application>Microsoft Office PowerPoint</Application>
  <PresentationFormat>On-screen Show (4:3)</PresentationFormat>
  <Paragraphs>190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ＭＳ Ｐゴシック</vt:lpstr>
      <vt:lpstr>Calibri</vt:lpstr>
      <vt:lpstr>Solstice</vt:lpstr>
      <vt:lpstr>Representation and</vt:lpstr>
      <vt:lpstr>What you need to analyse in the exam</vt:lpstr>
      <vt:lpstr>Why is analysing Representation important?</vt:lpstr>
      <vt:lpstr>Textual Analysis</vt:lpstr>
      <vt:lpstr>Representation of Social Groups</vt:lpstr>
      <vt:lpstr>Representations of Ethnicity</vt:lpstr>
      <vt:lpstr>Representations of Ethnicity</vt:lpstr>
      <vt:lpstr>Representations of Ethnicity</vt:lpstr>
      <vt:lpstr>Representations of Ethnicity</vt:lpstr>
      <vt:lpstr>Representations of Ethnicity</vt:lpstr>
      <vt:lpstr>Representations of Ethnicity</vt:lpstr>
      <vt:lpstr>Representations of Sexuality</vt:lpstr>
      <vt:lpstr>Representations of Sexuality</vt:lpstr>
      <vt:lpstr>Representations of Sexuality</vt:lpstr>
      <vt:lpstr>Representation of Sexuality</vt:lpstr>
      <vt:lpstr>Representations of Sexuality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and</dc:title>
  <dc:creator>Angela Di Ponio</dc:creator>
  <cp:lastModifiedBy>Karen Leadbetter</cp:lastModifiedBy>
  <cp:revision>182</cp:revision>
  <dcterms:created xsi:type="dcterms:W3CDTF">2009-04-26T21:02:08Z</dcterms:created>
  <dcterms:modified xsi:type="dcterms:W3CDTF">2015-04-16T08:45:11Z</dcterms:modified>
</cp:coreProperties>
</file>