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5"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AE9350-D948-495E-9097-74351FA63A4C}" type="datetimeFigureOut">
              <a:rPr lang="en-GB" smtClean="0"/>
              <a:t>27/02/2015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25629-7518-42AF-9971-4471C8EBD5AE}" type="slidenum">
              <a:rPr lang="en-GB" smtClean="0"/>
              <a:t>‹#›</a:t>
            </a:fld>
            <a:endParaRPr lang="en-GB"/>
          </a:p>
        </p:txBody>
      </p:sp>
    </p:spTree>
    <p:extLst>
      <p:ext uri="{BB962C8B-B14F-4D97-AF65-F5344CB8AC3E}">
        <p14:creationId xmlns:p14="http://schemas.microsoft.com/office/powerpoint/2010/main" val="4201045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3166E6A-2DDE-49BB-9B73-86EA38F63883}" type="slidenum">
              <a:rPr lang="en-GB" smtClean="0">
                <a:latin typeface="Arial" charset="0"/>
              </a:rPr>
              <a:pPr eaLnBrk="1" hangingPunct="1"/>
              <a:t>1</a:t>
            </a:fld>
            <a:endParaRPr lang="en-GB" smtClean="0">
              <a:latin typeface="Arial" charset="0"/>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2143536" y="695564"/>
            <a:ext cx="2570931" cy="3429184"/>
          </a:xfrm>
          <a:prstGeom prst="rect">
            <a:avLst/>
          </a:prstGeom>
          <a:solidFill>
            <a:srgbClr val="FFFFFF"/>
          </a:solidFill>
          <a:ln w="9525">
            <a:solidFill>
              <a:srgbClr val="000000"/>
            </a:solidFill>
            <a:miter lim="800000"/>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buClr>
                <a:srgbClr val="000000"/>
              </a:buClr>
              <a:buSzPct val="100000"/>
              <a:buFont typeface="Times New Roman" pitchFamily="18" charset="0"/>
              <a:buNone/>
            </a:pPr>
            <a:endParaRPr lang="en-US" sz="2400">
              <a:solidFill>
                <a:schemeClr val="bg1"/>
              </a:solidFill>
              <a:latin typeface="Times New Roman" pitchFamily="18" charset="0"/>
              <a:ea typeface="ＭＳ Ｐゴシック" pitchFamily="34" charset="-128"/>
            </a:endParaRPr>
          </a:p>
        </p:txBody>
      </p:sp>
      <p:sp>
        <p:nvSpPr>
          <p:cNvPr id="22531" name="Rectangle 2"/>
          <p:cNvSpPr>
            <a:spLocks noGrp="1" noChangeArrowheads="1"/>
          </p:cNvSpPr>
          <p:nvPr>
            <p:ph type="body"/>
          </p:nvPr>
        </p:nvSpPr>
        <p:spPr>
          <a:xfrm>
            <a:off x="686129" y="4342848"/>
            <a:ext cx="5484107" cy="41159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617E78-1DC3-4C51-9874-FF5CCDCAEF8A}" type="datetimeFigureOut">
              <a:rPr lang="en-GB" smtClean="0"/>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233000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17E78-1DC3-4C51-9874-FF5CCDCAEF8A}" type="datetimeFigureOut">
              <a:rPr lang="en-GB" smtClean="0"/>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317230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17E78-1DC3-4C51-9874-FF5CCDCAEF8A}" type="datetimeFigureOut">
              <a:rPr lang="en-GB" smtClean="0"/>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160408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617E78-1DC3-4C51-9874-FF5CCDCAEF8A}" type="datetimeFigureOut">
              <a:rPr lang="en-GB" smtClean="0"/>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1444770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617E78-1DC3-4C51-9874-FF5CCDCAEF8A}" type="datetimeFigureOut">
              <a:rPr lang="en-GB" smtClean="0"/>
              <a:t>27/02/2015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30203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617E78-1DC3-4C51-9874-FF5CCDCAEF8A}" type="datetimeFigureOut">
              <a:rPr lang="en-GB" smtClean="0"/>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241216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617E78-1DC3-4C51-9874-FF5CCDCAEF8A}" type="datetimeFigureOut">
              <a:rPr lang="en-GB" smtClean="0"/>
              <a:t>27/02/2015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367075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617E78-1DC3-4C51-9874-FF5CCDCAEF8A}" type="datetimeFigureOut">
              <a:rPr lang="en-GB" smtClean="0"/>
              <a:t>27/02/2015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4019230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17E78-1DC3-4C51-9874-FF5CCDCAEF8A}" type="datetimeFigureOut">
              <a:rPr lang="en-GB" smtClean="0"/>
              <a:t>27/02/2015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202705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17E78-1DC3-4C51-9874-FF5CCDCAEF8A}" type="datetimeFigureOut">
              <a:rPr lang="en-GB" smtClean="0"/>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320919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17E78-1DC3-4C51-9874-FF5CCDCAEF8A}" type="datetimeFigureOut">
              <a:rPr lang="en-GB" smtClean="0"/>
              <a:t>27/02/2015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1D698-BF5B-4767-8B4A-7E277D8420FB}" type="slidenum">
              <a:rPr lang="en-GB" smtClean="0"/>
              <a:t>‹#›</a:t>
            </a:fld>
            <a:endParaRPr lang="en-GB"/>
          </a:p>
        </p:txBody>
      </p:sp>
    </p:spTree>
    <p:extLst>
      <p:ext uri="{BB962C8B-B14F-4D97-AF65-F5344CB8AC3E}">
        <p14:creationId xmlns:p14="http://schemas.microsoft.com/office/powerpoint/2010/main" val="48159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17E78-1DC3-4C51-9874-FF5CCDCAEF8A}" type="datetimeFigureOut">
              <a:rPr lang="en-GB" smtClean="0"/>
              <a:t>27/02/2015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1D698-BF5B-4767-8B4A-7E277D8420FB}" type="slidenum">
              <a:rPr lang="en-GB" smtClean="0"/>
              <a:t>‹#›</a:t>
            </a:fld>
            <a:endParaRPr lang="en-GB"/>
          </a:p>
        </p:txBody>
      </p:sp>
    </p:spTree>
    <p:extLst>
      <p:ext uri="{BB962C8B-B14F-4D97-AF65-F5344CB8AC3E}">
        <p14:creationId xmlns:p14="http://schemas.microsoft.com/office/powerpoint/2010/main" val="1540060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diaknowall.com/as_alevel/alevkeyconcepts/alevelkeycon.php?pageID=prop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smtClean="0"/>
              <a:t>Representation</a:t>
            </a:r>
          </a:p>
        </p:txBody>
      </p:sp>
      <p:sp>
        <p:nvSpPr>
          <p:cNvPr id="2051" name="Rectangle 3"/>
          <p:cNvSpPr>
            <a:spLocks noGrp="1" noChangeArrowheads="1"/>
          </p:cNvSpPr>
          <p:nvPr>
            <p:ph type="subTitle" idx="1"/>
          </p:nvPr>
        </p:nvSpPr>
        <p:spPr>
          <a:xfrm>
            <a:off x="684213" y="3933825"/>
            <a:ext cx="7632700" cy="1198563"/>
          </a:xfrm>
        </p:spPr>
        <p:txBody>
          <a:bodyPr rtlCol="0">
            <a:normAutofit/>
          </a:bodyPr>
          <a:lstStyle/>
          <a:p>
            <a:pPr eaLnBrk="1" fontAlgn="auto" hangingPunct="1">
              <a:spcAft>
                <a:spcPts val="0"/>
              </a:spcAft>
              <a:buFont typeface="Arial" pitchFamily="34" charset="0"/>
              <a:buNone/>
              <a:defRPr/>
            </a:pPr>
            <a:endParaRPr lang="en-US" smtClean="0"/>
          </a:p>
        </p:txBody>
      </p:sp>
    </p:spTree>
    <p:extLst>
      <p:ext uri="{BB962C8B-B14F-4D97-AF65-F5344CB8AC3E}">
        <p14:creationId xmlns:p14="http://schemas.microsoft.com/office/powerpoint/2010/main" val="2071215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0.70"/>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3" presetClass="entr" presetSubtype="16" fill="hold" grpId="0" nodeType="clickEffect" nodePh="1">
                                  <p:stCondLst>
                                    <p:cond delay="0"/>
                                  </p:stCondLst>
                                  <p:endCondLst>
                                    <p:cond evt="begin" delay="0">
                                      <p:tn val="12"/>
                                    </p:cond>
                                  </p:end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plus(in)">
                                      <p:cBhvr>
                                        <p:cTn id="14"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Representations of Men</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'Masculinity</a:t>
            </a:r>
            <a:r>
              <a:rPr lang="en-GB" dirty="0"/>
              <a:t>' is a concept that is made up of </a:t>
            </a:r>
            <a:r>
              <a:rPr lang="en-GB" dirty="0">
                <a:solidFill>
                  <a:srgbClr val="FF0000"/>
                </a:solidFill>
              </a:rPr>
              <a:t>more rigid stereotypes than femininity</a:t>
            </a:r>
            <a:r>
              <a:rPr lang="en-GB" dirty="0"/>
              <a:t>. Representations of men across all media tend to focus on the following:</a:t>
            </a:r>
          </a:p>
          <a:p>
            <a:r>
              <a:rPr lang="en-GB" dirty="0"/>
              <a:t>Strength - physical and intellectual</a:t>
            </a:r>
          </a:p>
          <a:p>
            <a:r>
              <a:rPr lang="en-GB" dirty="0"/>
              <a:t>Power</a:t>
            </a:r>
          </a:p>
          <a:p>
            <a:r>
              <a:rPr lang="en-GB" dirty="0"/>
              <a:t>Sexual attractiveness (which may be based on the above)</a:t>
            </a:r>
          </a:p>
          <a:p>
            <a:r>
              <a:rPr lang="en-GB" dirty="0"/>
              <a:t>Physique</a:t>
            </a:r>
          </a:p>
          <a:p>
            <a:r>
              <a:rPr lang="en-GB" dirty="0"/>
              <a:t>Independence (of thought, action</a:t>
            </a:r>
            <a:r>
              <a:rPr lang="en-GB" dirty="0" smtClean="0"/>
              <a:t>)</a:t>
            </a:r>
            <a:endParaRPr lang="en-GB" dirty="0"/>
          </a:p>
        </p:txBody>
      </p:sp>
    </p:spTree>
    <p:extLst>
      <p:ext uri="{BB962C8B-B14F-4D97-AF65-F5344CB8AC3E}">
        <p14:creationId xmlns:p14="http://schemas.microsoft.com/office/powerpoint/2010/main" val="352757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Representations of Men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Male characters are often represented as isolated, as not needing to rely on others (the lone hero). </a:t>
            </a:r>
          </a:p>
          <a:p>
            <a:r>
              <a:rPr lang="en-GB" dirty="0" smtClean="0"/>
              <a:t>If they capitulate to being part of a family, it is often part of the resolution of a narrative, rather than an integral factor in the initial equilibrium. </a:t>
            </a:r>
          </a:p>
          <a:p>
            <a:r>
              <a:rPr lang="en-GB" dirty="0" smtClean="0"/>
              <a:t>It is interesting to note that the male physique is becoming more important a part of representations of masculinity. Even older male actors are expected to have a level of '</a:t>
            </a:r>
            <a:r>
              <a:rPr lang="en-GB" dirty="0" err="1" smtClean="0"/>
              <a:t>buffness</a:t>
            </a:r>
            <a:r>
              <a:rPr lang="en-GB" dirty="0" smtClean="0"/>
              <a:t>‘.</a:t>
            </a:r>
            <a:endParaRPr lang="en-GB" dirty="0"/>
          </a:p>
        </p:txBody>
      </p:sp>
    </p:spTree>
    <p:extLst>
      <p:ext uri="{BB962C8B-B14F-4D97-AF65-F5344CB8AC3E}">
        <p14:creationId xmlns:p14="http://schemas.microsoft.com/office/powerpoint/2010/main" val="1938136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Representations of Men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Increasingly, men are finding it as difficult to live up to their media representations as women are to theirs. This is partly because of the increased media focus on masculinity - think of the burgeoning market in men's magazines, both lifestyle and health - and the increasing emphasis on even ordinary white collar male workers (who used to sport their </a:t>
            </a:r>
            <a:r>
              <a:rPr lang="en-GB" dirty="0" err="1" smtClean="0"/>
              <a:t>beergut</a:t>
            </a:r>
            <a:r>
              <a:rPr lang="en-GB" dirty="0" smtClean="0"/>
              <a:t> with pride) having the muscle definition of a professional swimmer. Anorexia in teenage males has increased alarmingly in recent years, and recent high school shootings have been the result of extreme </a:t>
            </a:r>
            <a:r>
              <a:rPr lang="en-GB" dirty="0" err="1" smtClean="0"/>
              <a:t>bodyconsciousness</a:t>
            </a:r>
            <a:r>
              <a:rPr lang="en-GB" dirty="0" smtClean="0"/>
              <a:t> among the same demographic group.</a:t>
            </a:r>
          </a:p>
          <a:p>
            <a:endParaRPr lang="en-GB" dirty="0"/>
          </a:p>
        </p:txBody>
      </p:sp>
    </p:spTree>
    <p:extLst>
      <p:ext uri="{BB962C8B-B14F-4D97-AF65-F5344CB8AC3E}">
        <p14:creationId xmlns:p14="http://schemas.microsoft.com/office/powerpoint/2010/main" val="204263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lstStyle/>
          <a:p>
            <a:pPr>
              <a:buClr>
                <a:srgbClr val="3333CC"/>
              </a:buClr>
              <a:buFont typeface="Underwood1913" pitchFamily="2"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smtClean="0">
                <a:solidFill>
                  <a:srgbClr val="3333CC"/>
                </a:solidFill>
              </a:rPr>
              <a:t>Representation</a:t>
            </a:r>
            <a:endParaRPr lang="en-GB" smtClean="0"/>
          </a:p>
        </p:txBody>
      </p:sp>
      <p:sp>
        <p:nvSpPr>
          <p:cNvPr id="3075" name="Content Placeholder 1"/>
          <p:cNvSpPr>
            <a:spLocks noGrp="1"/>
          </p:cNvSpPr>
          <p:nvPr>
            <p:ph idx="1"/>
          </p:nvPr>
        </p:nvSpPr>
        <p:spPr/>
        <p:txBody>
          <a:bodyPr/>
          <a:lstStyle/>
          <a:p>
            <a:pPr>
              <a:lnSpc>
                <a:spcPct val="80000"/>
              </a:lnSpc>
            </a:pPr>
            <a:r>
              <a:rPr lang="en-GB" sz="2800" smtClean="0"/>
              <a:t>How the media shows us things about society – but this is through careful mediation. Hence </a:t>
            </a:r>
            <a:r>
              <a:rPr lang="en-GB" sz="2800" i="1" smtClean="0">
                <a:solidFill>
                  <a:srgbClr val="FF0000"/>
                </a:solidFill>
              </a:rPr>
              <a:t>re-presentation.</a:t>
            </a:r>
          </a:p>
          <a:p>
            <a:pPr>
              <a:lnSpc>
                <a:spcPct val="80000"/>
              </a:lnSpc>
            </a:pPr>
            <a:r>
              <a:rPr lang="en-GB" sz="2800" smtClean="0"/>
              <a:t>For representation to be meaningful  to audiences there needs to be a shared recognition of people, situations, ideas etc.</a:t>
            </a:r>
          </a:p>
          <a:p>
            <a:pPr>
              <a:lnSpc>
                <a:spcPct val="80000"/>
              </a:lnSpc>
            </a:pPr>
            <a:r>
              <a:rPr lang="en-GB" sz="2800" smtClean="0"/>
              <a:t>All representations therefore have </a:t>
            </a:r>
            <a:r>
              <a:rPr lang="en-GB" sz="2800" i="1" smtClean="0">
                <a:solidFill>
                  <a:srgbClr val="FF0000"/>
                </a:solidFill>
              </a:rPr>
              <a:t>ideologies </a:t>
            </a:r>
            <a:r>
              <a:rPr lang="en-GB" sz="2800" smtClean="0"/>
              <a:t>behind them. Certain paradigms (patterns) are encoded into texts and others are left out in order to give a preferred representation (the preferred syntagm) (Levi–Strauss, 1958).</a:t>
            </a:r>
          </a:p>
          <a:p>
            <a:pPr>
              <a:lnSpc>
                <a:spcPct val="80000"/>
              </a:lnSpc>
              <a:buFont typeface="Times New Roman" pitchFamily="18" charset="0"/>
              <a:buNone/>
            </a:pPr>
            <a:endParaRPr lang="en-GB" sz="2800" smtClean="0"/>
          </a:p>
          <a:p>
            <a:endParaRPr lang="en-GB" sz="2800" smtClean="0"/>
          </a:p>
        </p:txBody>
      </p:sp>
    </p:spTree>
    <p:extLst>
      <p:ext uri="{BB962C8B-B14F-4D97-AF65-F5344CB8AC3E}">
        <p14:creationId xmlns:p14="http://schemas.microsoft.com/office/powerpoint/2010/main" val="39021995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mtClean="0"/>
              <a:t>Representation</a:t>
            </a:r>
          </a:p>
        </p:txBody>
      </p:sp>
      <p:sp>
        <p:nvSpPr>
          <p:cNvPr id="83971" name="Rectangle 3"/>
          <p:cNvSpPr>
            <a:spLocks noGrp="1" noChangeArrowheads="1"/>
          </p:cNvSpPr>
          <p:nvPr>
            <p:ph idx="1"/>
          </p:nvPr>
        </p:nvSpPr>
        <p:spPr/>
        <p:txBody>
          <a:bodyPr/>
          <a:lstStyle/>
          <a:p>
            <a:pPr eaLnBrk="1" hangingPunct="1">
              <a:lnSpc>
                <a:spcPct val="90000"/>
              </a:lnSpc>
              <a:buFont typeface="Wingdings" pitchFamily="2" charset="2"/>
              <a:buNone/>
            </a:pPr>
            <a:r>
              <a:rPr lang="en-GB" sz="2400" smtClean="0"/>
              <a:t>(Dyer, 1985)</a:t>
            </a:r>
          </a:p>
          <a:p>
            <a:pPr eaLnBrk="1" hangingPunct="1">
              <a:lnSpc>
                <a:spcPct val="90000"/>
              </a:lnSpc>
            </a:pPr>
            <a:r>
              <a:rPr lang="en-GB" sz="2400" smtClean="0"/>
              <a:t>As ‘being representative of’ in the sense of being typical</a:t>
            </a:r>
          </a:p>
          <a:p>
            <a:pPr eaLnBrk="1" hangingPunct="1">
              <a:lnSpc>
                <a:spcPct val="90000"/>
              </a:lnSpc>
            </a:pPr>
            <a:r>
              <a:rPr lang="en-GB" sz="2400" smtClean="0"/>
              <a:t>In the sense of speaking for and on behalf of somebody or a group</a:t>
            </a:r>
          </a:p>
          <a:p>
            <a:pPr eaLnBrk="1" hangingPunct="1">
              <a:lnSpc>
                <a:spcPct val="90000"/>
              </a:lnSpc>
            </a:pPr>
            <a:r>
              <a:rPr lang="en-GB" sz="2400" smtClean="0"/>
              <a:t>In recognising the existence of audience responses, with different audiences respondng to different kinds of representation</a:t>
            </a:r>
          </a:p>
          <a:p>
            <a:pPr eaLnBrk="1" hangingPunct="1">
              <a:lnSpc>
                <a:spcPct val="90000"/>
              </a:lnSpc>
            </a:pPr>
            <a:r>
              <a:rPr lang="en-GB" sz="2400" smtClean="0"/>
              <a:t>As re-presentation: re-presenting reality over again to us.  Reality is mediated through representation available in the culture</a:t>
            </a:r>
          </a:p>
          <a:p>
            <a:pPr eaLnBrk="1" hangingPunct="1">
              <a:lnSpc>
                <a:spcPct val="90000"/>
              </a:lnSpc>
            </a:pPr>
            <a:endParaRPr lang="en-GB" sz="2400" smtClean="0"/>
          </a:p>
        </p:txBody>
      </p:sp>
    </p:spTree>
    <p:extLst>
      <p:ext uri="{BB962C8B-B14F-4D97-AF65-F5344CB8AC3E}">
        <p14:creationId xmlns:p14="http://schemas.microsoft.com/office/powerpoint/2010/main" val="2718448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 calcmode="lin" valueType="num">
                                      <p:cBhvr>
                                        <p:cTn id="7" dur="1000" fill="hold"/>
                                        <p:tgtEl>
                                          <p:spTgt spid="83971">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3971">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397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83971">
                                            <p:txEl>
                                              <p:pRg st="2" end="2"/>
                                            </p:txEl>
                                          </p:spTgt>
                                        </p:tgtEl>
                                        <p:attrNameLst>
                                          <p:attrName>style.visibility</p:attrName>
                                        </p:attrNameLst>
                                      </p:cBhvr>
                                      <p:to>
                                        <p:strVal val="visible"/>
                                      </p:to>
                                    </p:set>
                                    <p:anim calcmode="lin" valueType="num">
                                      <p:cBhvr>
                                        <p:cTn id="14" dur="1000" fill="hold"/>
                                        <p:tgtEl>
                                          <p:spTgt spid="8397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8397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8397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83971">
                                            <p:txEl>
                                              <p:pRg st="3" end="3"/>
                                            </p:txEl>
                                          </p:spTgt>
                                        </p:tgtEl>
                                        <p:attrNameLst>
                                          <p:attrName>style.visibility</p:attrName>
                                        </p:attrNameLst>
                                      </p:cBhvr>
                                      <p:to>
                                        <p:strVal val="visible"/>
                                      </p:to>
                                    </p:set>
                                    <p:anim calcmode="lin" valueType="num">
                                      <p:cBhvr>
                                        <p:cTn id="21" dur="1000" fill="hold"/>
                                        <p:tgtEl>
                                          <p:spTgt spid="83971">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83971">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8397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83971">
                                            <p:txEl>
                                              <p:pRg st="4" end="4"/>
                                            </p:txEl>
                                          </p:spTgt>
                                        </p:tgtEl>
                                        <p:attrNameLst>
                                          <p:attrName>style.visibility</p:attrName>
                                        </p:attrNameLst>
                                      </p:cBhvr>
                                      <p:to>
                                        <p:strVal val="visible"/>
                                      </p:to>
                                    </p:set>
                                    <p:anim calcmode="lin" valueType="num">
                                      <p:cBhvr>
                                        <p:cTn id="28" dur="1000" fill="hold"/>
                                        <p:tgtEl>
                                          <p:spTgt spid="83971">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83971">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smtClean="0"/>
              <a:t>What is ideology?</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GB" dirty="0" smtClean="0"/>
              <a:t>Tim O’ Sullivan et al (1998) Ideology  - refers to a set of ideas which produces a selective view of reality.</a:t>
            </a:r>
          </a:p>
          <a:p>
            <a:pPr eaLnBrk="1" fontAlgn="auto" hangingPunct="1">
              <a:spcAft>
                <a:spcPts val="0"/>
              </a:spcAft>
              <a:buFont typeface="Arial" pitchFamily="34" charset="0"/>
              <a:buChar char="•"/>
              <a:defRPr/>
            </a:pPr>
            <a:r>
              <a:rPr lang="en-GB" dirty="0" smtClean="0"/>
              <a:t>Ideology – beliefs which are seen as ‘common sense’ and become naturalised (what we expect)</a:t>
            </a:r>
          </a:p>
          <a:p>
            <a:pPr marL="0" indent="0" eaLnBrk="1" fontAlgn="auto" hangingPunct="1">
              <a:spcAft>
                <a:spcPts val="0"/>
              </a:spcAft>
              <a:buFont typeface="Arial" pitchFamily="34" charset="0"/>
              <a:buNone/>
              <a:defRPr/>
            </a:pPr>
            <a:endParaRPr lang="en-GB" dirty="0" smtClean="0"/>
          </a:p>
        </p:txBody>
      </p:sp>
    </p:spTree>
    <p:extLst>
      <p:ext uri="{BB962C8B-B14F-4D97-AF65-F5344CB8AC3E}">
        <p14:creationId xmlns:p14="http://schemas.microsoft.com/office/powerpoint/2010/main" val="240916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a:t>
            </a:r>
            <a:endParaRPr lang="en-GB" dirty="0"/>
          </a:p>
        </p:txBody>
      </p:sp>
      <p:sp>
        <p:nvSpPr>
          <p:cNvPr id="3" name="Content Placeholder 2"/>
          <p:cNvSpPr>
            <a:spLocks noGrp="1"/>
          </p:cNvSpPr>
          <p:nvPr>
            <p:ph idx="1"/>
          </p:nvPr>
        </p:nvSpPr>
        <p:spPr/>
        <p:txBody>
          <a:bodyPr>
            <a:normAutofit/>
          </a:bodyPr>
          <a:lstStyle/>
          <a:p>
            <a:r>
              <a:rPr lang="en-GB" b="1" dirty="0"/>
              <a:t>Representations of Femininity</a:t>
            </a:r>
          </a:p>
          <a:p>
            <a:r>
              <a:rPr lang="en-GB" dirty="0" smtClean="0"/>
              <a:t>representations </a:t>
            </a:r>
            <a:r>
              <a:rPr lang="en-GB" dirty="0"/>
              <a:t>of women remain worryingly constant. Does this reflect that the status of women has not really changed or that the male-dominated media does not want to accept it has changed</a:t>
            </a:r>
            <a:r>
              <a:rPr lang="en-GB" dirty="0" smtClean="0"/>
              <a:t>?</a:t>
            </a:r>
            <a:endParaRPr lang="en-GB" dirty="0"/>
          </a:p>
        </p:txBody>
      </p:sp>
    </p:spTree>
    <p:extLst>
      <p:ext uri="{BB962C8B-B14F-4D97-AF65-F5344CB8AC3E}">
        <p14:creationId xmlns:p14="http://schemas.microsoft.com/office/powerpoint/2010/main" val="2831594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Representations of Women</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Representations of women across all media tend to highlight the following:</a:t>
            </a:r>
          </a:p>
          <a:p>
            <a:r>
              <a:rPr lang="en-GB" dirty="0" smtClean="0"/>
              <a:t>beauty (within narrow conventions)</a:t>
            </a:r>
          </a:p>
          <a:p>
            <a:r>
              <a:rPr lang="en-GB" dirty="0" smtClean="0"/>
              <a:t>size/physique (again, within narrow conventions)</a:t>
            </a:r>
          </a:p>
          <a:p>
            <a:r>
              <a:rPr lang="en-GB" dirty="0" smtClean="0"/>
              <a:t>sexuality (as expressed by the above)</a:t>
            </a:r>
          </a:p>
          <a:p>
            <a:r>
              <a:rPr lang="en-GB" dirty="0" smtClean="0"/>
              <a:t>emotional (as opposed to intellectual) dealings</a:t>
            </a:r>
          </a:p>
          <a:p>
            <a:r>
              <a:rPr lang="en-GB" dirty="0" smtClean="0"/>
              <a:t>relationships (as opposed to independence/freedom)</a:t>
            </a:r>
          </a:p>
          <a:p>
            <a:endParaRPr lang="en-GB" dirty="0"/>
          </a:p>
        </p:txBody>
      </p:sp>
    </p:spTree>
    <p:extLst>
      <p:ext uri="{BB962C8B-B14F-4D97-AF65-F5344CB8AC3E}">
        <p14:creationId xmlns:p14="http://schemas.microsoft.com/office/powerpoint/2010/main" val="147628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Representations of Women</a:t>
            </a:r>
            <a:endParaRPr lang="en-GB" dirty="0"/>
          </a:p>
        </p:txBody>
      </p:sp>
      <p:sp>
        <p:nvSpPr>
          <p:cNvPr id="3" name="Content Placeholder 2"/>
          <p:cNvSpPr>
            <a:spLocks noGrp="1"/>
          </p:cNvSpPr>
          <p:nvPr>
            <p:ph idx="1"/>
          </p:nvPr>
        </p:nvSpPr>
        <p:spPr/>
        <p:txBody>
          <a:bodyPr>
            <a:normAutofit lnSpcReduction="10000"/>
          </a:bodyPr>
          <a:lstStyle/>
          <a:p>
            <a:r>
              <a:rPr lang="en-GB" dirty="0" smtClean="0"/>
              <a:t>Women are often represented as being part of a context (family, friends, colleagues) </a:t>
            </a:r>
          </a:p>
          <a:p>
            <a:r>
              <a:rPr lang="en-GB" dirty="0" smtClean="0"/>
              <a:t>and working/thinking as part of a team. </a:t>
            </a:r>
          </a:p>
          <a:p>
            <a:r>
              <a:rPr lang="en-GB" dirty="0" smtClean="0"/>
              <a:t>In drama, they tend to take the role of </a:t>
            </a:r>
            <a:r>
              <a:rPr lang="en-GB" dirty="0" smtClean="0">
                <a:solidFill>
                  <a:srgbClr val="FF0000"/>
                </a:solidFill>
              </a:rPr>
              <a:t>helper</a:t>
            </a:r>
            <a:r>
              <a:rPr lang="en-GB" dirty="0" smtClean="0"/>
              <a:t> (</a:t>
            </a:r>
            <a:r>
              <a:rPr lang="en-GB" dirty="0" err="1" smtClean="0">
                <a:hlinkClick r:id="rId2"/>
              </a:rPr>
              <a:t>Propp</a:t>
            </a:r>
            <a:r>
              <a:rPr lang="en-GB" dirty="0" smtClean="0"/>
              <a:t>) or object, passive rather than active. </a:t>
            </a:r>
          </a:p>
          <a:p>
            <a:r>
              <a:rPr lang="en-GB" dirty="0" smtClean="0"/>
              <a:t>Often their passivity extends to </a:t>
            </a:r>
            <a:r>
              <a:rPr lang="en-GB" dirty="0" smtClean="0">
                <a:solidFill>
                  <a:srgbClr val="FF0000"/>
                </a:solidFill>
              </a:rPr>
              <a:t>victimhood</a:t>
            </a:r>
            <a:r>
              <a:rPr lang="en-GB" dirty="0" smtClean="0"/>
              <a:t> . </a:t>
            </a:r>
          </a:p>
          <a:p>
            <a:r>
              <a:rPr lang="en-GB" dirty="0" smtClean="0"/>
              <a:t>Men are still represented as TV drama characters up to </a:t>
            </a:r>
            <a:r>
              <a:rPr lang="en-GB" dirty="0" smtClean="0">
                <a:solidFill>
                  <a:srgbClr val="FF0000"/>
                </a:solidFill>
              </a:rPr>
              <a:t>3 times more frequently </a:t>
            </a:r>
            <a:r>
              <a:rPr lang="en-GB" dirty="0" smtClean="0"/>
              <a:t>than women</a:t>
            </a:r>
            <a:endParaRPr lang="en-GB" dirty="0"/>
          </a:p>
        </p:txBody>
      </p:sp>
    </p:spTree>
    <p:extLst>
      <p:ext uri="{BB962C8B-B14F-4D97-AF65-F5344CB8AC3E}">
        <p14:creationId xmlns:p14="http://schemas.microsoft.com/office/powerpoint/2010/main" val="118362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Representations of Women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representations of women that do make it onto page and screen do tend to be stereotypical, in terms of conforming to societal expectations, and characters who do not fit into the mould tend to be seen as </a:t>
            </a:r>
            <a:r>
              <a:rPr lang="en-GB" sz="3800" dirty="0" smtClean="0"/>
              <a:t>dangerous </a:t>
            </a:r>
            <a:r>
              <a:rPr lang="en-GB" dirty="0" smtClean="0"/>
              <a:t>and </a:t>
            </a:r>
            <a:r>
              <a:rPr lang="en-GB" sz="3800" dirty="0" smtClean="0"/>
              <a:t>deviant </a:t>
            </a:r>
            <a:r>
              <a:rPr lang="en-GB" dirty="0" smtClean="0"/>
              <a:t>and they get their comeuppance</a:t>
            </a:r>
          </a:p>
          <a:p>
            <a:r>
              <a:rPr lang="en-GB" dirty="0" smtClean="0"/>
              <a:t>America seems to expect its women to behave better than their European counterparts - British viewers adored the antics of Patsy &amp; Edina in </a:t>
            </a:r>
            <a:r>
              <a:rPr lang="en-GB" i="1" dirty="0" smtClean="0"/>
              <a:t>Absolutely Fabulous</a:t>
            </a:r>
            <a:r>
              <a:rPr lang="en-GB" dirty="0" smtClean="0"/>
              <a:t>, but these had to be severely toned down (less swearing, NO </a:t>
            </a:r>
            <a:r>
              <a:rPr lang="en-GB" dirty="0" err="1" smtClean="0"/>
              <a:t>drugtaking</a:t>
            </a:r>
            <a:r>
              <a:rPr lang="en-GB" dirty="0" smtClean="0"/>
              <a:t>) for the US remake, </a:t>
            </a:r>
            <a:r>
              <a:rPr lang="en-GB" i="1" dirty="0" smtClean="0"/>
              <a:t>High Society</a:t>
            </a:r>
            <a:r>
              <a:rPr lang="en-GB" dirty="0" smtClean="0"/>
              <a:t> (which was a flop).</a:t>
            </a:r>
          </a:p>
          <a:p>
            <a:endParaRPr lang="en-GB" dirty="0"/>
          </a:p>
        </p:txBody>
      </p:sp>
    </p:spTree>
    <p:extLst>
      <p:ext uri="{BB962C8B-B14F-4D97-AF65-F5344CB8AC3E}">
        <p14:creationId xmlns:p14="http://schemas.microsoft.com/office/powerpoint/2010/main" val="283173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Representations of Women</a:t>
            </a:r>
            <a:endParaRPr lang="en-GB" dirty="0"/>
          </a:p>
        </p:txBody>
      </p:sp>
      <p:sp>
        <p:nvSpPr>
          <p:cNvPr id="3" name="Content Placeholder 2"/>
          <p:cNvSpPr>
            <a:spLocks noGrp="1"/>
          </p:cNvSpPr>
          <p:nvPr>
            <p:ph idx="1"/>
          </p:nvPr>
        </p:nvSpPr>
        <p:spPr/>
        <p:txBody>
          <a:bodyPr>
            <a:normAutofit/>
          </a:bodyPr>
          <a:lstStyle/>
          <a:p>
            <a:r>
              <a:rPr lang="en-GB" dirty="0" smtClean="0"/>
              <a:t>Discussions of women's representation in the media tend to revolve around the focus on physical beauty to the near-exclusion of other values, the lack of powerful female role models, and the extremely artificial nature of such portrayals, which bear little or no relation to the reality experience by women across the planet</a:t>
            </a:r>
          </a:p>
          <a:p>
            <a:endParaRPr lang="en-GB" dirty="0"/>
          </a:p>
        </p:txBody>
      </p:sp>
    </p:spTree>
    <p:extLst>
      <p:ext uri="{BB962C8B-B14F-4D97-AF65-F5344CB8AC3E}">
        <p14:creationId xmlns:p14="http://schemas.microsoft.com/office/powerpoint/2010/main" val="1171231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747</Words>
  <Application>Microsoft Office PowerPoint</Application>
  <PresentationFormat>On-screen Show (4:3)</PresentationFormat>
  <Paragraphs>49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Representation</vt:lpstr>
      <vt:lpstr>Representation</vt:lpstr>
      <vt:lpstr>Representation</vt:lpstr>
      <vt:lpstr>What is ideology?</vt:lpstr>
      <vt:lpstr>Gender</vt:lpstr>
      <vt:lpstr>Representations of Women</vt:lpstr>
      <vt:lpstr>Representations of Women</vt:lpstr>
      <vt:lpstr>Representations of Women</vt:lpstr>
      <vt:lpstr>Representations of Women</vt:lpstr>
      <vt:lpstr>Representations of Men</vt:lpstr>
      <vt:lpstr>Representations of Men</vt:lpstr>
      <vt:lpstr>Representations of Men</vt:lpstr>
    </vt:vector>
  </TitlesOfParts>
  <Company>Lordswood Academies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dc:title>
  <dc:creator>Karen Leadbetter</dc:creator>
  <cp:lastModifiedBy>Karen Leadbetter</cp:lastModifiedBy>
  <cp:revision>2</cp:revision>
  <dcterms:created xsi:type="dcterms:W3CDTF">2015-02-27T13:21:23Z</dcterms:created>
  <dcterms:modified xsi:type="dcterms:W3CDTF">2015-02-27T13:32:24Z</dcterms:modified>
</cp:coreProperties>
</file>