
<file path=[Content_Types].xml><?xml version="1.0" encoding="utf-8"?>
<Types xmlns="http://schemas.openxmlformats.org/package/2006/content-types">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7.xml"/>
  <Override ContentType="application/vnd.openxmlformats-officedocument.presentationml.slide+xml" PartName="/ppt/slides/slide1.xml"/>
  <Override ContentType="application/vnd.openxmlformats-officedocument.presentationml.slide+xml" PartName="/ppt/slides/slide8.xml"/>
  <Override ContentType="application/vnd.openxmlformats-officedocument.presentationml.slide+xml" PartName="/ppt/slides/slide10.xml"/>
  <Override ContentType="application/vnd.openxmlformats-officedocument.presentationml.slide+xml" PartName="/ppt/slides/slide4.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5" Type="http://schemas.openxmlformats.org/officeDocument/2006/relationships/slide" Target="slides/slide10.xml"/><Relationship Id="rId14" Type="http://schemas.openxmlformats.org/officeDocument/2006/relationships/slide" Target="slides/slide9.xml"/><Relationship Id="rId2" Type="http://schemas.openxmlformats.org/officeDocument/2006/relationships/presProps" Target="presProps.xml"/><Relationship Id="rId12" Type="http://schemas.openxmlformats.org/officeDocument/2006/relationships/slide" Target="slides/slide7.xml"/><Relationship Id="rId13" Type="http://schemas.openxmlformats.org/officeDocument/2006/relationships/slide" Target="slides/slide8.xml"/><Relationship Id="rId1" Type="http://schemas.openxmlformats.org/officeDocument/2006/relationships/theme" Target="theme/theme1.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 name="Shape 48"/>
        <p:cNvGrpSpPr/>
        <p:nvPr/>
      </p:nvGrpSpPr>
      <p:grpSpPr>
        <a:xfrm>
          <a:off x="0" y="0"/>
          <a:ext cx="0" cy="0"/>
          <a:chOff x="0" y="0"/>
          <a:chExt cx="0" cy="0"/>
        </a:xfrm>
      </p:grpSpPr>
      <p:sp>
        <p:nvSpPr>
          <p:cNvPr id="49" name="Shape 4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0" name="Shape 5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4" name="Shape 14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8" name="Shape 5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0" name="Shape 7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3" name="Shape 12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9" name="Shape 12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5" name="Shape 1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flipH="1" rot="10800000">
            <a:off x="0" y="2984999"/>
            <a:ext cx="9144000" cy="2158500"/>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10" name="Shape 10"/>
          <p:cNvSpPr/>
          <p:nvPr/>
        </p:nvSpPr>
        <p:spPr>
          <a:xfrm>
            <a:off x="0" y="2393175"/>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11" name="Shape 11"/>
          <p:cNvSpPr/>
          <p:nvPr/>
        </p:nvSpPr>
        <p:spPr>
          <a:xfrm flipH="1" rot="10800000">
            <a:off x="0" y="2983958"/>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12" name="Shape 12"/>
          <p:cNvSpPr txBox="1"/>
          <p:nvPr>
            <p:ph type="ctrTitle"/>
          </p:nvPr>
        </p:nvSpPr>
        <p:spPr>
          <a:xfrm>
            <a:off x="685800" y="1746892"/>
            <a:ext cx="7772400" cy="1238099"/>
          </a:xfrm>
          <a:prstGeom prst="rect">
            <a:avLst/>
          </a:prstGeom>
        </p:spPr>
        <p:txBody>
          <a:bodyPr anchorCtr="0" anchor="b"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13" name="Shape 13"/>
          <p:cNvSpPr txBox="1"/>
          <p:nvPr>
            <p:ph idx="1" type="subTitle"/>
          </p:nvPr>
        </p:nvSpPr>
        <p:spPr>
          <a:xfrm>
            <a:off x="685800" y="3093357"/>
            <a:ext cx="7772400" cy="666600"/>
          </a:xfrm>
          <a:prstGeom prst="rect">
            <a:avLst/>
          </a:prstGeom>
        </p:spPr>
        <p:txBody>
          <a:bodyPr anchorCtr="0" anchor="t" bIns="91425" lIns="91425" rIns="91425" tIns="91425"/>
          <a:lstStyle>
            <a:lvl1pPr algn="ctr">
              <a:spcBef>
                <a:spcPts val="0"/>
              </a:spcBef>
              <a:buClr>
                <a:schemeClr val="dk2"/>
              </a:buClr>
              <a:buSzPct val="100000"/>
              <a:buNone/>
              <a:defRPr i="1" sz="2400">
                <a:solidFill>
                  <a:schemeClr val="dk2"/>
                </a:solidFill>
              </a:defRPr>
            </a:lvl1pPr>
            <a:lvl2pPr algn="ctr">
              <a:spcBef>
                <a:spcPts val="0"/>
              </a:spcBef>
              <a:buClr>
                <a:schemeClr val="dk2"/>
              </a:buClr>
              <a:buNone/>
              <a:defRPr i="1">
                <a:solidFill>
                  <a:schemeClr val="dk2"/>
                </a:solidFill>
              </a:defRPr>
            </a:lvl2pPr>
            <a:lvl3pPr algn="ctr">
              <a:spcBef>
                <a:spcPts val="0"/>
              </a:spcBef>
              <a:buClr>
                <a:schemeClr val="dk2"/>
              </a:buClr>
              <a:buNone/>
              <a:defRPr i="1">
                <a:solidFill>
                  <a:schemeClr val="dk2"/>
                </a:solidFill>
              </a:defRPr>
            </a:lvl3pPr>
            <a:lvl4pPr algn="ctr">
              <a:spcBef>
                <a:spcPts val="0"/>
              </a:spcBef>
              <a:buClr>
                <a:schemeClr val="dk2"/>
              </a:buClr>
              <a:buSzPct val="100000"/>
              <a:buNone/>
              <a:defRPr i="1" sz="2400">
                <a:solidFill>
                  <a:schemeClr val="dk2"/>
                </a:solidFill>
              </a:defRPr>
            </a:lvl4pPr>
            <a:lvl5pPr algn="ctr">
              <a:spcBef>
                <a:spcPts val="0"/>
              </a:spcBef>
              <a:buClr>
                <a:schemeClr val="dk2"/>
              </a:buClr>
              <a:buSzPct val="100000"/>
              <a:buNone/>
              <a:defRPr i="1" sz="2400">
                <a:solidFill>
                  <a:schemeClr val="dk2"/>
                </a:solidFill>
              </a:defRPr>
            </a:lvl5pPr>
            <a:lvl6pPr algn="ctr">
              <a:spcBef>
                <a:spcPts val="0"/>
              </a:spcBef>
              <a:buClr>
                <a:schemeClr val="dk2"/>
              </a:buClr>
              <a:buSzPct val="100000"/>
              <a:buNone/>
              <a:defRPr i="1" sz="2400">
                <a:solidFill>
                  <a:schemeClr val="dk2"/>
                </a:solidFill>
              </a:defRPr>
            </a:lvl6pPr>
            <a:lvl7pPr algn="ctr">
              <a:spcBef>
                <a:spcPts val="0"/>
              </a:spcBef>
              <a:buClr>
                <a:schemeClr val="dk2"/>
              </a:buClr>
              <a:buSzPct val="100000"/>
              <a:buNone/>
              <a:defRPr i="1" sz="2400">
                <a:solidFill>
                  <a:schemeClr val="dk2"/>
                </a:solidFill>
              </a:defRPr>
            </a:lvl7pPr>
            <a:lvl8pPr algn="ctr">
              <a:spcBef>
                <a:spcPts val="0"/>
              </a:spcBef>
              <a:buClr>
                <a:schemeClr val="dk2"/>
              </a:buClr>
              <a:buSzPct val="100000"/>
              <a:buNone/>
              <a:defRPr i="1" sz="2400">
                <a:solidFill>
                  <a:schemeClr val="dk2"/>
                </a:solidFill>
              </a:defRPr>
            </a:lvl8pPr>
            <a:lvl9pPr algn="ctr">
              <a:spcBef>
                <a:spcPts val="0"/>
              </a:spcBef>
              <a:buClr>
                <a:schemeClr val="dk2"/>
              </a:buClr>
              <a:buSzPct val="100000"/>
              <a:buNone/>
              <a:defRPr i="1" sz="2400">
                <a:solidFill>
                  <a:schemeClr val="dk2"/>
                </a:solidFill>
              </a:defRPr>
            </a:lvl9pPr>
          </a:lstStyle>
          <a:p/>
        </p:txBody>
      </p:sp>
      <p:sp>
        <p:nvSpPr>
          <p:cNvPr id="14" name="Shape 14"/>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solidFill>
                  <a:schemeClr val="dk1"/>
                </a:solidFill>
              </a:defRPr>
            </a:lvl1pPr>
          </a:lstStyle>
          <a:p>
            <a:pPr>
              <a:spcBef>
                <a:spcPts val="0"/>
              </a:spcBef>
              <a:buNone/>
            </a:pPr>
            <a:fld id="{00000000-1234-1234-1234-123412341234}" type="slidenum">
              <a:rPr lang="en-GB"/>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17" name="Shape 17"/>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18" name="Shape 18"/>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19" name="Shape 19"/>
          <p:cNvSpPr txBox="1"/>
          <p:nvPr>
            <p:ph type="title"/>
          </p:nvPr>
        </p:nvSpPr>
        <p:spPr>
          <a:xfrm>
            <a:off x="457200" y="205978"/>
            <a:ext cx="8229600" cy="8574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solidFill>
                  <a:schemeClr val="dk2"/>
                </a:solidFill>
              </a:defRPr>
            </a:lvl1pPr>
          </a:lstStyle>
          <a:p>
            <a:pPr>
              <a:spcBef>
                <a:spcPts val="0"/>
              </a:spcBef>
              <a:buNone/>
            </a:pPr>
            <a:fld id="{00000000-1234-1234-1234-123412341234}" type="slidenum">
              <a:rPr lang="en-GB"/>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2" name="Shape 22"/>
        <p:cNvGrpSpPr/>
        <p:nvPr/>
      </p:nvGrpSpPr>
      <p:grpSpPr>
        <a:xfrm>
          <a:off x="0" y="0"/>
          <a:ext cx="0" cy="0"/>
          <a:chOff x="0" y="0"/>
          <a:chExt cx="0" cy="0"/>
        </a:xfrm>
      </p:grpSpPr>
      <p:sp>
        <p:nvSpPr>
          <p:cNvPr id="23" name="Shape 23"/>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24" name="Shape 24"/>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25" name="Shape 25"/>
          <p:cNvSpPr txBox="1"/>
          <p:nvPr>
            <p:ph type="title"/>
          </p:nvPr>
        </p:nvSpPr>
        <p:spPr>
          <a:xfrm>
            <a:off x="457200" y="205978"/>
            <a:ext cx="8229600" cy="8574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7" name="Shape 27"/>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28" name="Shape 28"/>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9" name="Shape 29"/>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solidFill>
                  <a:schemeClr val="dk2"/>
                </a:solidFill>
              </a:defRPr>
            </a:lvl1pPr>
          </a:lstStyle>
          <a:p>
            <a:pPr>
              <a:spcBef>
                <a:spcPts val="0"/>
              </a:spcBef>
              <a:buNone/>
            </a:pPr>
            <a:fld id="{00000000-1234-1234-1234-123412341234}" type="slidenum">
              <a:rPr lang="en-GB"/>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0" name="Shape 30"/>
        <p:cNvGrpSpPr/>
        <p:nvPr/>
      </p:nvGrpSpPr>
      <p:grpSpPr>
        <a:xfrm>
          <a:off x="0" y="0"/>
          <a:ext cx="0" cy="0"/>
          <a:chOff x="0" y="0"/>
          <a:chExt cx="0" cy="0"/>
        </a:xfrm>
      </p:grpSpPr>
      <p:sp>
        <p:nvSpPr>
          <p:cNvPr id="31" name="Shape 31"/>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32" name="Shape 32"/>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33" name="Shape 33"/>
          <p:cNvSpPr txBox="1"/>
          <p:nvPr>
            <p:ph type="title"/>
          </p:nvPr>
        </p:nvSpPr>
        <p:spPr>
          <a:xfrm>
            <a:off x="457200" y="205978"/>
            <a:ext cx="8229600" cy="8574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4" name="Shape 34"/>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35" name="Shape 35"/>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solidFill>
                  <a:schemeClr val="dk1"/>
                </a:solidFill>
              </a:defRPr>
            </a:lvl1pPr>
          </a:lstStyle>
          <a:p>
            <a:pPr>
              <a:spcBef>
                <a:spcPts val="0"/>
              </a:spcBef>
              <a:buNone/>
            </a:pPr>
            <a:fld id="{00000000-1234-1234-1234-123412341234}" type="slidenum">
              <a:rPr lang="en-GB"/>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6" name="Shape 36"/>
        <p:cNvGrpSpPr/>
        <p:nvPr/>
      </p:nvGrpSpPr>
      <p:grpSpPr>
        <a:xfrm>
          <a:off x="0" y="0"/>
          <a:ext cx="0" cy="0"/>
          <a:chOff x="0" y="0"/>
          <a:chExt cx="0" cy="0"/>
        </a:xfrm>
      </p:grpSpPr>
      <p:sp>
        <p:nvSpPr>
          <p:cNvPr id="37" name="Shape 37"/>
          <p:cNvSpPr/>
          <p:nvPr/>
        </p:nvSpPr>
        <p:spPr>
          <a:xfrm flipH="1" rot="10800000">
            <a:off x="0" y="4412699"/>
            <a:ext cx="9144000" cy="7307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38" name="Shape 38"/>
          <p:cNvSpPr/>
          <p:nvPr/>
        </p:nvSpPr>
        <p:spPr>
          <a:xfrm flipH="1">
            <a:off x="4526627" y="3820834"/>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39" name="Shape 39"/>
          <p:cNvSpPr/>
          <p:nvPr/>
        </p:nvSpPr>
        <p:spPr>
          <a:xfrm rot="10800000">
            <a:off x="4526627" y="4411617"/>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40" name="Shape 40"/>
          <p:cNvSpPr txBox="1"/>
          <p:nvPr>
            <p:ph idx="1" type="body"/>
          </p:nvPr>
        </p:nvSpPr>
        <p:spPr>
          <a:xfrm>
            <a:off x="457200" y="4421726"/>
            <a:ext cx="8229600" cy="505200"/>
          </a:xfrm>
          <a:prstGeom prst="rect">
            <a:avLst/>
          </a:prstGeom>
        </p:spPr>
        <p:txBody>
          <a:bodyPr anchorCtr="0" anchor="ctr" bIns="91425" lIns="91425" rIns="91425" tIns="91425"/>
          <a:lstStyle>
            <a:lvl1pPr>
              <a:spcBef>
                <a:spcPts val="0"/>
              </a:spcBef>
              <a:buClr>
                <a:schemeClr val="dk2"/>
              </a:buClr>
              <a:buSzPct val="100000"/>
              <a:buNone/>
              <a:defRPr i="1" sz="2400">
                <a:solidFill>
                  <a:schemeClr val="dk2"/>
                </a:solidFill>
              </a:defRPr>
            </a:lvl1pPr>
          </a:lstStyle>
          <a:p/>
        </p:txBody>
      </p:sp>
      <p:sp>
        <p:nvSpPr>
          <p:cNvPr id="41" name="Shape 41"/>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solidFill>
                  <a:schemeClr val="dk2"/>
                </a:solidFill>
              </a:defRPr>
            </a:lvl1pPr>
          </a:lstStyle>
          <a:p>
            <a:pPr>
              <a:spcBef>
                <a:spcPts val="0"/>
              </a:spcBef>
              <a:buNone/>
            </a:pPr>
            <a:fld id="{00000000-1234-1234-1234-123412341234}" type="slidenum">
              <a:rPr lang="en-GB"/>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2" name="Shape 42"/>
        <p:cNvGrpSpPr/>
        <p:nvPr/>
      </p:nvGrpSpPr>
      <p:grpSpPr>
        <a:xfrm>
          <a:off x="0" y="0"/>
          <a:ext cx="0" cy="0"/>
          <a:chOff x="0" y="0"/>
          <a:chExt cx="0" cy="0"/>
        </a:xfrm>
      </p:grpSpPr>
      <p:sp>
        <p:nvSpPr>
          <p:cNvPr id="43" name="Shape 43"/>
          <p:cNvSpPr/>
          <p:nvPr/>
        </p:nvSpPr>
        <p:spPr>
          <a:xfrm>
            <a:off x="6676" y="76256"/>
            <a:ext cx="9134130" cy="5054792"/>
          </a:xfrm>
          <a:custGeom>
            <a:pathLst>
              <a:path extrusionOk="0" h="6739723" w="9157023">
                <a:moveTo>
                  <a:pt x="1629" y="0"/>
                </a:moveTo>
                <a:lnTo>
                  <a:pt x="9157023" y="4340980"/>
                </a:lnTo>
                <a:lnTo>
                  <a:pt x="1593" y="6739723"/>
                </a:lnTo>
                <a:cubicBezTo>
                  <a:pt x="-3941" y="5123960"/>
                  <a:pt x="7163" y="1615763"/>
                  <a:pt x="1629" y="0"/>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44" name="Shape 44"/>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GB"/>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accent1"/>
            </a:gs>
            <a:gs pos="100000">
              <a:schemeClr val="dk2"/>
            </a:gs>
          </a:gsLst>
          <a:path path="circle">
            <a:fillToRect b="50%" l="50%" r="50%" t="50%"/>
          </a:path>
          <a:tileRect/>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ctr" bIns="91425" lIns="91425" rIns="91425" tIns="91425"/>
          <a:lstStyle>
            <a:lvl1pPr>
              <a:spcBef>
                <a:spcPts val="0"/>
              </a:spcBef>
              <a:buClr>
                <a:schemeClr val="lt1"/>
              </a:buClr>
              <a:buSzPct val="100000"/>
              <a:buFont typeface="Georgia"/>
              <a:buNone/>
              <a:defRPr sz="4800">
                <a:solidFill>
                  <a:schemeClr val="lt1"/>
                </a:solidFill>
                <a:latin typeface="Georgia"/>
                <a:ea typeface="Georgia"/>
                <a:cs typeface="Georgia"/>
                <a:sym typeface="Georgia"/>
              </a:defRPr>
            </a:lvl1pPr>
            <a:lvl2pPr>
              <a:spcBef>
                <a:spcPts val="0"/>
              </a:spcBef>
              <a:buClr>
                <a:schemeClr val="lt1"/>
              </a:buClr>
              <a:buSzPct val="100000"/>
              <a:buFont typeface="Georgia"/>
              <a:buNone/>
              <a:defRPr sz="4800">
                <a:solidFill>
                  <a:schemeClr val="lt1"/>
                </a:solidFill>
                <a:latin typeface="Georgia"/>
                <a:ea typeface="Georgia"/>
                <a:cs typeface="Georgia"/>
                <a:sym typeface="Georgia"/>
              </a:defRPr>
            </a:lvl2pPr>
            <a:lvl3pPr>
              <a:spcBef>
                <a:spcPts val="0"/>
              </a:spcBef>
              <a:buClr>
                <a:schemeClr val="lt1"/>
              </a:buClr>
              <a:buSzPct val="100000"/>
              <a:buFont typeface="Georgia"/>
              <a:buNone/>
              <a:defRPr sz="4800">
                <a:solidFill>
                  <a:schemeClr val="lt1"/>
                </a:solidFill>
                <a:latin typeface="Georgia"/>
                <a:ea typeface="Georgia"/>
                <a:cs typeface="Georgia"/>
                <a:sym typeface="Georgia"/>
              </a:defRPr>
            </a:lvl3pPr>
            <a:lvl4pPr>
              <a:spcBef>
                <a:spcPts val="0"/>
              </a:spcBef>
              <a:buClr>
                <a:schemeClr val="lt1"/>
              </a:buClr>
              <a:buSzPct val="100000"/>
              <a:buFont typeface="Georgia"/>
              <a:buNone/>
              <a:defRPr sz="4800">
                <a:solidFill>
                  <a:schemeClr val="lt1"/>
                </a:solidFill>
                <a:latin typeface="Georgia"/>
                <a:ea typeface="Georgia"/>
                <a:cs typeface="Georgia"/>
                <a:sym typeface="Georgia"/>
              </a:defRPr>
            </a:lvl4pPr>
            <a:lvl5pPr>
              <a:spcBef>
                <a:spcPts val="0"/>
              </a:spcBef>
              <a:buClr>
                <a:schemeClr val="lt1"/>
              </a:buClr>
              <a:buSzPct val="100000"/>
              <a:buFont typeface="Georgia"/>
              <a:buNone/>
              <a:defRPr sz="4800">
                <a:solidFill>
                  <a:schemeClr val="lt1"/>
                </a:solidFill>
                <a:latin typeface="Georgia"/>
                <a:ea typeface="Georgia"/>
                <a:cs typeface="Georgia"/>
                <a:sym typeface="Georgia"/>
              </a:defRPr>
            </a:lvl5pPr>
            <a:lvl6pPr>
              <a:spcBef>
                <a:spcPts val="0"/>
              </a:spcBef>
              <a:buClr>
                <a:schemeClr val="lt1"/>
              </a:buClr>
              <a:buSzPct val="100000"/>
              <a:buFont typeface="Georgia"/>
              <a:buNone/>
              <a:defRPr sz="4800">
                <a:solidFill>
                  <a:schemeClr val="lt1"/>
                </a:solidFill>
                <a:latin typeface="Georgia"/>
                <a:ea typeface="Georgia"/>
                <a:cs typeface="Georgia"/>
                <a:sym typeface="Georgia"/>
              </a:defRPr>
            </a:lvl6pPr>
            <a:lvl7pPr>
              <a:spcBef>
                <a:spcPts val="0"/>
              </a:spcBef>
              <a:buClr>
                <a:schemeClr val="lt1"/>
              </a:buClr>
              <a:buSzPct val="100000"/>
              <a:buFont typeface="Georgia"/>
              <a:buNone/>
              <a:defRPr sz="4800">
                <a:solidFill>
                  <a:schemeClr val="lt1"/>
                </a:solidFill>
                <a:latin typeface="Georgia"/>
                <a:ea typeface="Georgia"/>
                <a:cs typeface="Georgia"/>
                <a:sym typeface="Georgia"/>
              </a:defRPr>
            </a:lvl7pPr>
            <a:lvl8pPr>
              <a:spcBef>
                <a:spcPts val="0"/>
              </a:spcBef>
              <a:buClr>
                <a:schemeClr val="lt1"/>
              </a:buClr>
              <a:buSzPct val="100000"/>
              <a:buFont typeface="Georgia"/>
              <a:buNone/>
              <a:defRPr sz="4800">
                <a:solidFill>
                  <a:schemeClr val="lt1"/>
                </a:solidFill>
                <a:latin typeface="Georgia"/>
                <a:ea typeface="Georgia"/>
                <a:cs typeface="Georgia"/>
                <a:sym typeface="Georgia"/>
              </a:defRPr>
            </a:lvl8pPr>
            <a:lvl9pPr>
              <a:spcBef>
                <a:spcPts val="0"/>
              </a:spcBef>
              <a:buClr>
                <a:schemeClr val="lt1"/>
              </a:buClr>
              <a:buSzPct val="100000"/>
              <a:buFont typeface="Georgia"/>
              <a:buNone/>
              <a:defRPr sz="4800">
                <a:solidFill>
                  <a:schemeClr val="lt1"/>
                </a:solidFill>
                <a:latin typeface="Georgia"/>
                <a:ea typeface="Georgia"/>
                <a:cs typeface="Georgia"/>
                <a:sym typeface="Georgia"/>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Clr>
                <a:schemeClr val="dk1"/>
              </a:buClr>
              <a:buSzPct val="100000"/>
              <a:buFont typeface="Georgia"/>
              <a:defRPr sz="3000">
                <a:solidFill>
                  <a:schemeClr val="dk1"/>
                </a:solidFill>
                <a:latin typeface="Georgia"/>
                <a:ea typeface="Georgia"/>
                <a:cs typeface="Georgia"/>
                <a:sym typeface="Georgia"/>
              </a:defRPr>
            </a:lvl1pPr>
            <a:lvl2pPr>
              <a:spcBef>
                <a:spcPts val="480"/>
              </a:spcBef>
              <a:buClr>
                <a:schemeClr val="dk1"/>
              </a:buClr>
              <a:buSzPct val="100000"/>
              <a:buFont typeface="Georgia"/>
              <a:defRPr sz="2400">
                <a:solidFill>
                  <a:schemeClr val="dk1"/>
                </a:solidFill>
                <a:latin typeface="Georgia"/>
                <a:ea typeface="Georgia"/>
                <a:cs typeface="Georgia"/>
                <a:sym typeface="Georgia"/>
              </a:defRPr>
            </a:lvl2pPr>
            <a:lvl3pPr>
              <a:spcBef>
                <a:spcPts val="480"/>
              </a:spcBef>
              <a:buClr>
                <a:schemeClr val="dk1"/>
              </a:buClr>
              <a:buSzPct val="100000"/>
              <a:buFont typeface="Georgia"/>
              <a:defRPr sz="2400">
                <a:solidFill>
                  <a:schemeClr val="dk1"/>
                </a:solidFill>
                <a:latin typeface="Georgia"/>
                <a:ea typeface="Georgia"/>
                <a:cs typeface="Georgia"/>
                <a:sym typeface="Georgia"/>
              </a:defRPr>
            </a:lvl3pPr>
            <a:lvl4pPr>
              <a:spcBef>
                <a:spcPts val="360"/>
              </a:spcBef>
              <a:buClr>
                <a:schemeClr val="dk1"/>
              </a:buClr>
              <a:buSzPct val="100000"/>
              <a:buFont typeface="Georgia"/>
              <a:defRPr sz="1800">
                <a:solidFill>
                  <a:schemeClr val="dk1"/>
                </a:solidFill>
                <a:latin typeface="Georgia"/>
                <a:ea typeface="Georgia"/>
                <a:cs typeface="Georgia"/>
                <a:sym typeface="Georgia"/>
              </a:defRPr>
            </a:lvl4pPr>
            <a:lvl5pPr>
              <a:spcBef>
                <a:spcPts val="360"/>
              </a:spcBef>
              <a:buClr>
                <a:schemeClr val="dk1"/>
              </a:buClr>
              <a:buSzPct val="100000"/>
              <a:buFont typeface="Georgia"/>
              <a:defRPr sz="1800">
                <a:solidFill>
                  <a:schemeClr val="dk1"/>
                </a:solidFill>
                <a:latin typeface="Georgia"/>
                <a:ea typeface="Georgia"/>
                <a:cs typeface="Georgia"/>
                <a:sym typeface="Georgia"/>
              </a:defRPr>
            </a:lvl5pPr>
            <a:lvl6pPr>
              <a:spcBef>
                <a:spcPts val="360"/>
              </a:spcBef>
              <a:buClr>
                <a:schemeClr val="dk1"/>
              </a:buClr>
              <a:buSzPct val="100000"/>
              <a:buFont typeface="Georgia"/>
              <a:defRPr sz="1800">
                <a:solidFill>
                  <a:schemeClr val="dk1"/>
                </a:solidFill>
                <a:latin typeface="Georgia"/>
                <a:ea typeface="Georgia"/>
                <a:cs typeface="Georgia"/>
                <a:sym typeface="Georgia"/>
              </a:defRPr>
            </a:lvl6pPr>
            <a:lvl7pPr>
              <a:spcBef>
                <a:spcPts val="360"/>
              </a:spcBef>
              <a:buClr>
                <a:schemeClr val="dk1"/>
              </a:buClr>
              <a:buSzPct val="100000"/>
              <a:buFont typeface="Georgia"/>
              <a:defRPr sz="1800">
                <a:solidFill>
                  <a:schemeClr val="dk1"/>
                </a:solidFill>
                <a:latin typeface="Georgia"/>
                <a:ea typeface="Georgia"/>
                <a:cs typeface="Georgia"/>
                <a:sym typeface="Georgia"/>
              </a:defRPr>
            </a:lvl7pPr>
            <a:lvl8pPr>
              <a:spcBef>
                <a:spcPts val="360"/>
              </a:spcBef>
              <a:buClr>
                <a:schemeClr val="dk1"/>
              </a:buClr>
              <a:buSzPct val="100000"/>
              <a:buFont typeface="Georgia"/>
              <a:defRPr sz="1800">
                <a:solidFill>
                  <a:schemeClr val="dk1"/>
                </a:solidFill>
                <a:latin typeface="Georgia"/>
                <a:ea typeface="Georgia"/>
                <a:cs typeface="Georgia"/>
                <a:sym typeface="Georgia"/>
              </a:defRPr>
            </a:lvl8pPr>
            <a:lvl9pPr>
              <a:spcBef>
                <a:spcPts val="360"/>
              </a:spcBef>
              <a:buClr>
                <a:schemeClr val="dk1"/>
              </a:buClr>
              <a:buSzPct val="100000"/>
              <a:buFont typeface="Georgia"/>
              <a:defRPr sz="1800">
                <a:solidFill>
                  <a:schemeClr val="dk1"/>
                </a:solidFill>
                <a:latin typeface="Georgia"/>
                <a:ea typeface="Georgia"/>
                <a:cs typeface="Georgia"/>
                <a:sym typeface="Georgia"/>
              </a:defRPr>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algn="r">
              <a:spcBef>
                <a:spcPts val="0"/>
              </a:spcBef>
              <a:buNone/>
              <a:defRPr sz="1300">
                <a:solidFill>
                  <a:schemeClr val="lt2"/>
                </a:solidFill>
                <a:latin typeface="Georgia"/>
                <a:ea typeface="Georgia"/>
                <a:cs typeface="Georgia"/>
                <a:sym typeface="Georgia"/>
              </a:defRPr>
            </a:lvl1pPr>
          </a:lstStyle>
          <a:p>
            <a:pPr>
              <a:spcBef>
                <a:spcPts val="0"/>
              </a:spcBef>
              <a:buNone/>
            </a:pPr>
            <a:fld id="{00000000-1234-1234-1234-123412341234}" type="slidenum">
              <a:rPr lang="en-GB"/>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04.png"/><Relationship Id="rId3" Type="http://schemas.openxmlformats.org/officeDocument/2006/relationships/image" Target="../media/image09.png"/><Relationship Id="rId5" Type="http://schemas.openxmlformats.org/officeDocument/2006/relationships/image" Target="../media/image0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03.png"/><Relationship Id="rId3" Type="http://schemas.openxmlformats.org/officeDocument/2006/relationships/image" Target="../media/image0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02.png"/><Relationship Id="rId3" Type="http://schemas.openxmlformats.org/officeDocument/2006/relationships/image" Target="../media/image07.png"/><Relationship Id="rId5" Type="http://schemas.openxmlformats.org/officeDocument/2006/relationships/image" Target="../media/image0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06.png"/><Relationship Id="rId3" Type="http://schemas.openxmlformats.org/officeDocument/2006/relationships/image" Target="../media/image0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x="0" y="0"/>
          <a:ext cx="0" cy="0"/>
          <a:chOff x="0" y="0"/>
          <a:chExt cx="0" cy="0"/>
        </a:xfrm>
      </p:grpSpPr>
      <p:sp>
        <p:nvSpPr>
          <p:cNvPr id="46" name="Shape 46"/>
          <p:cNvSpPr txBox="1"/>
          <p:nvPr>
            <p:ph type="ctrTitle"/>
          </p:nvPr>
        </p:nvSpPr>
        <p:spPr>
          <a:xfrm>
            <a:off x="685800" y="1746892"/>
            <a:ext cx="7772400" cy="1238099"/>
          </a:xfrm>
          <a:prstGeom prst="rect">
            <a:avLst/>
          </a:prstGeom>
        </p:spPr>
        <p:txBody>
          <a:bodyPr anchorCtr="0" anchor="b" bIns="91425" lIns="91425" rIns="91425" tIns="91425">
            <a:noAutofit/>
          </a:bodyPr>
          <a:lstStyle/>
          <a:p>
            <a:pPr>
              <a:spcBef>
                <a:spcPts val="0"/>
              </a:spcBef>
              <a:buNone/>
            </a:pPr>
            <a:r>
              <a:rPr lang="en-GB"/>
              <a:t>Iphone and Comment Is Free</a:t>
            </a:r>
          </a:p>
        </p:txBody>
      </p:sp>
      <p:sp>
        <p:nvSpPr>
          <p:cNvPr id="47" name="Shape 47"/>
          <p:cNvSpPr txBox="1"/>
          <p:nvPr>
            <p:ph idx="1" type="subTitle"/>
          </p:nvPr>
        </p:nvSpPr>
        <p:spPr>
          <a:xfrm>
            <a:off x="685800" y="3093357"/>
            <a:ext cx="7772400" cy="666600"/>
          </a:xfrm>
          <a:prstGeom prst="rect">
            <a:avLst/>
          </a:prstGeom>
        </p:spPr>
        <p:txBody>
          <a:bodyPr anchorCtr="0" anchor="t" bIns="91425" lIns="91425" rIns="91425" tIns="91425">
            <a:noAutofit/>
          </a:bodyPr>
          <a:lstStyle/>
          <a:p>
            <a:pPr>
              <a:spcBef>
                <a:spcPts val="0"/>
              </a:spcBef>
              <a:buNone/>
            </a:pPr>
            <a:r>
              <a:rPr lang="en-GB"/>
              <a:t>‘We Media’ and Democracy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GB"/>
              <a:t>Case Studies</a:t>
            </a:r>
          </a:p>
        </p:txBody>
      </p:sp>
      <p:sp>
        <p:nvSpPr>
          <p:cNvPr id="138" name="Shape 138"/>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36550" lvl="0" marL="457200" rtl="0">
              <a:spcBef>
                <a:spcPts val="0"/>
              </a:spcBef>
              <a:buClr>
                <a:schemeClr val="dk1"/>
              </a:buClr>
              <a:buSzPct val="100000"/>
              <a:buFont typeface="Georgia"/>
              <a:buChar char="➔"/>
            </a:pPr>
            <a:r>
              <a:rPr lang="en-GB" sz="1700"/>
              <a:t>Things like photography, the music industry and business industries have changed since the arrival.</a:t>
            </a:r>
          </a:p>
          <a:p>
            <a:pPr indent="-336550" lvl="0" marL="457200" rtl="0">
              <a:spcBef>
                <a:spcPts val="0"/>
              </a:spcBef>
              <a:buClr>
                <a:schemeClr val="dk1"/>
              </a:buClr>
              <a:buSzPct val="100000"/>
              <a:buFont typeface="Georgia"/>
              <a:buChar char="➔"/>
            </a:pPr>
            <a:r>
              <a:rPr lang="en-GB" sz="1700"/>
              <a:t>One of the largest impacts it has created is that on the news and journalism world.</a:t>
            </a:r>
          </a:p>
          <a:p>
            <a:pPr indent="-336550" lvl="0" marL="457200" rtl="0">
              <a:spcBef>
                <a:spcPts val="0"/>
              </a:spcBef>
              <a:buClr>
                <a:schemeClr val="dk1"/>
              </a:buClr>
              <a:buSzPct val="100000"/>
              <a:buFont typeface="Georgia"/>
              <a:buChar char="➔"/>
            </a:pPr>
            <a:r>
              <a:rPr lang="en-GB" sz="1700"/>
              <a:t>News consumption used to consist of printed documents and live channels. However the iPhone has changed this and has meant that sources of news, like Twitter, have become more accessible and popular.</a:t>
            </a:r>
          </a:p>
          <a:p>
            <a:pPr indent="-336550" lvl="0" marL="457200" rtl="0">
              <a:spcBef>
                <a:spcPts val="0"/>
              </a:spcBef>
              <a:buClr>
                <a:schemeClr val="dk1"/>
              </a:buClr>
              <a:buSzPct val="100000"/>
              <a:buFont typeface="Georgia"/>
              <a:buChar char="➔"/>
            </a:pPr>
            <a:r>
              <a:rPr lang="en-GB" sz="1700"/>
              <a:t>The iPhone has made these apps more user friendly and has also changed the creation of the news that we see today.</a:t>
            </a:r>
          </a:p>
          <a:p>
            <a:pPr indent="-336550" lvl="0" marL="457200" rtl="0">
              <a:spcBef>
                <a:spcPts val="0"/>
              </a:spcBef>
              <a:buClr>
                <a:schemeClr val="dk1"/>
              </a:buClr>
              <a:buSzPct val="100000"/>
              <a:buFont typeface="Georgia"/>
              <a:buChar char="➔"/>
            </a:pPr>
            <a:r>
              <a:rPr lang="en-GB" sz="1700">
                <a:solidFill>
                  <a:srgbClr val="2A2E33"/>
                </a:solidFill>
              </a:rPr>
              <a:t>The tools to create, publish and capture text, photos and video wherever you are means publishing and sharing news is quicker and freer than ever.</a:t>
            </a:r>
          </a:p>
          <a:p>
            <a:pPr indent="-336550" lvl="0" marL="457200">
              <a:spcBef>
                <a:spcPts val="0"/>
              </a:spcBef>
              <a:buClr>
                <a:srgbClr val="2A2E33"/>
              </a:buClr>
              <a:buSzPct val="100000"/>
              <a:buFont typeface="Georgia"/>
              <a:buChar char="➔"/>
            </a:pPr>
            <a:r>
              <a:rPr lang="en-GB" sz="1700">
                <a:solidFill>
                  <a:srgbClr val="2A2E33"/>
                </a:solidFill>
              </a:rPr>
              <a:t>Overall, out of all android and smart phones, the iPhone was the first smartphone to  make all of these things possible.</a:t>
            </a:r>
          </a:p>
        </p:txBody>
      </p:sp>
      <p:pic>
        <p:nvPicPr>
          <p:cNvPr id="139" name="Shape 139"/>
          <p:cNvPicPr preferRelativeResize="0"/>
          <p:nvPr/>
        </p:nvPicPr>
        <p:blipFill>
          <a:blip r:embed="rId3">
            <a:alphaModFix/>
          </a:blip>
          <a:stretch>
            <a:fillRect/>
          </a:stretch>
        </p:blipFill>
        <p:spPr>
          <a:xfrm>
            <a:off x="3997500" y="0"/>
            <a:ext cx="1735724" cy="1158100"/>
          </a:xfrm>
          <a:prstGeom prst="rect">
            <a:avLst/>
          </a:prstGeom>
          <a:noFill/>
          <a:ln>
            <a:noFill/>
          </a:ln>
        </p:spPr>
      </p:pic>
      <p:pic>
        <p:nvPicPr>
          <p:cNvPr id="140" name="Shape 140"/>
          <p:cNvPicPr preferRelativeResize="0"/>
          <p:nvPr/>
        </p:nvPicPr>
        <p:blipFill>
          <a:blip r:embed="rId4">
            <a:alphaModFix/>
          </a:blip>
          <a:stretch>
            <a:fillRect/>
          </a:stretch>
        </p:blipFill>
        <p:spPr>
          <a:xfrm>
            <a:off x="5816575" y="0"/>
            <a:ext cx="2091012" cy="1158100"/>
          </a:xfrm>
          <a:prstGeom prst="rect">
            <a:avLst/>
          </a:prstGeom>
          <a:noFill/>
          <a:ln>
            <a:noFill/>
          </a:ln>
        </p:spPr>
      </p:pic>
      <p:pic>
        <p:nvPicPr>
          <p:cNvPr id="141" name="Shape 141"/>
          <p:cNvPicPr preferRelativeResize="0"/>
          <p:nvPr/>
        </p:nvPicPr>
        <p:blipFill rotWithShape="1">
          <a:blip r:embed="rId5">
            <a:alphaModFix/>
          </a:blip>
          <a:srcRect b="0" l="9555" r="7997" t="0"/>
          <a:stretch/>
        </p:blipFill>
        <p:spPr>
          <a:xfrm>
            <a:off x="7990950" y="0"/>
            <a:ext cx="1153050" cy="11580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 name="Shape 51"/>
        <p:cNvGrpSpPr/>
        <p:nvPr/>
      </p:nvGrpSpPr>
      <p:grpSpPr>
        <a:xfrm>
          <a:off x="0" y="0"/>
          <a:ext cx="0" cy="0"/>
          <a:chOff x="0" y="0"/>
          <a:chExt cx="0" cy="0"/>
        </a:xfrm>
      </p:grpSpPr>
      <p:sp>
        <p:nvSpPr>
          <p:cNvPr id="52" name="Shape 52"/>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GB"/>
              <a:t>What is ‘Comment Is Free’?</a:t>
            </a:r>
          </a:p>
        </p:txBody>
      </p:sp>
      <p:pic>
        <p:nvPicPr>
          <p:cNvPr id="53" name="Shape 53"/>
          <p:cNvPicPr preferRelativeResize="0"/>
          <p:nvPr/>
        </p:nvPicPr>
        <p:blipFill rotWithShape="1">
          <a:blip r:embed="rId3">
            <a:alphaModFix/>
          </a:blip>
          <a:srcRect b="3642" l="24565" r="41998" t="5965"/>
          <a:stretch/>
        </p:blipFill>
        <p:spPr>
          <a:xfrm>
            <a:off x="4290612" y="1623899"/>
            <a:ext cx="2056099" cy="3126823"/>
          </a:xfrm>
          <a:prstGeom prst="rect">
            <a:avLst/>
          </a:prstGeom>
          <a:noFill/>
          <a:ln>
            <a:noFill/>
          </a:ln>
        </p:spPr>
      </p:pic>
      <p:pic>
        <p:nvPicPr>
          <p:cNvPr id="54" name="Shape 54"/>
          <p:cNvPicPr preferRelativeResize="0"/>
          <p:nvPr/>
        </p:nvPicPr>
        <p:blipFill rotWithShape="1">
          <a:blip r:embed="rId4">
            <a:alphaModFix/>
          </a:blip>
          <a:srcRect b="6445" l="15500" r="16277" t="8412"/>
          <a:stretch/>
        </p:blipFill>
        <p:spPr>
          <a:xfrm>
            <a:off x="301550" y="1739037"/>
            <a:ext cx="3771748" cy="2647925"/>
          </a:xfrm>
          <a:prstGeom prst="rect">
            <a:avLst/>
          </a:prstGeom>
          <a:noFill/>
          <a:ln>
            <a:noFill/>
          </a:ln>
        </p:spPr>
      </p:pic>
      <p:sp>
        <p:nvSpPr>
          <p:cNvPr id="55" name="Shape 55"/>
          <p:cNvSpPr txBox="1"/>
          <p:nvPr/>
        </p:nvSpPr>
        <p:spPr>
          <a:xfrm>
            <a:off x="6453700" y="1739050"/>
            <a:ext cx="2477700" cy="3074399"/>
          </a:xfrm>
          <a:prstGeom prst="rect">
            <a:avLst/>
          </a:prstGeom>
          <a:noFill/>
          <a:ln>
            <a:noFill/>
          </a:ln>
        </p:spPr>
        <p:txBody>
          <a:bodyPr anchorCtr="0" anchor="t" bIns="91425" lIns="91425" rIns="91425" tIns="91425">
            <a:noAutofit/>
          </a:bodyPr>
          <a:lstStyle/>
          <a:p>
            <a:pPr indent="-304800" lvl="0" marL="457200" rtl="0">
              <a:spcBef>
                <a:spcPts val="600"/>
              </a:spcBef>
              <a:buClr>
                <a:schemeClr val="dk1"/>
              </a:buClr>
              <a:buSzPct val="100000"/>
              <a:buFont typeface="Georgia"/>
              <a:buChar char="➔"/>
            </a:pPr>
            <a:r>
              <a:rPr lang="en-GB" sz="1200">
                <a:solidFill>
                  <a:schemeClr val="dk1"/>
                </a:solidFill>
                <a:latin typeface="Georgia"/>
                <a:ea typeface="Georgia"/>
                <a:cs typeface="Georgia"/>
                <a:sym typeface="Georgia"/>
              </a:rPr>
              <a:t>‘Comment is Free’ is a site within theguardian.com which was set up in 2006, is a site that allows anybody to post comments surrounding the world’s news and current affairs. </a:t>
            </a:r>
          </a:p>
          <a:p>
            <a:pPr rtl="0">
              <a:spcBef>
                <a:spcPts val="600"/>
              </a:spcBef>
              <a:buNone/>
            </a:pPr>
            <a:r>
              <a:t/>
            </a:r>
            <a:endParaRPr sz="1200">
              <a:solidFill>
                <a:schemeClr val="dk1"/>
              </a:solidFill>
              <a:latin typeface="Georgia"/>
              <a:ea typeface="Georgia"/>
              <a:cs typeface="Georgia"/>
              <a:sym typeface="Georgia"/>
            </a:endParaRPr>
          </a:p>
          <a:p>
            <a:pPr indent="-304800" lvl="0" marL="457200" rtl="0">
              <a:spcBef>
                <a:spcPts val="600"/>
              </a:spcBef>
              <a:buClr>
                <a:schemeClr val="dk1"/>
              </a:buClr>
              <a:buSzPct val="100000"/>
              <a:buFont typeface="Georgia"/>
              <a:buChar char="➔"/>
            </a:pPr>
            <a:r>
              <a:rPr lang="en-GB" sz="1200">
                <a:solidFill>
                  <a:schemeClr val="dk1"/>
                </a:solidFill>
                <a:latin typeface="Georgia"/>
                <a:ea typeface="Georgia"/>
                <a:cs typeface="Georgia"/>
                <a:sym typeface="Georgia"/>
              </a:rPr>
              <a:t>‘Comment is Free’ is used for collating comments and opinions and sharing political views.</a:t>
            </a:r>
          </a:p>
          <a:p>
            <a:pPr>
              <a:spcBef>
                <a:spcPts val="0"/>
              </a:spcBef>
              <a:buNone/>
            </a:pPr>
            <a:r>
              <a:t/>
            </a:r>
            <a:endParaRPr sz="120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t/>
            </a:r>
            <a:endParaRPr sz="3600">
              <a:solidFill>
                <a:srgbClr val="FFFFFF"/>
              </a:solidFill>
            </a:endParaRPr>
          </a:p>
          <a:p>
            <a:pPr lvl="0" rtl="0">
              <a:spcBef>
                <a:spcPts val="0"/>
              </a:spcBef>
              <a:buClr>
                <a:schemeClr val="dk1"/>
              </a:buClr>
              <a:buSzPct val="34375"/>
              <a:buFont typeface="Arial"/>
              <a:buNone/>
            </a:pPr>
            <a:r>
              <a:rPr lang="en-GB" sz="3200">
                <a:solidFill>
                  <a:srgbClr val="FFFFFF"/>
                </a:solidFill>
              </a:rPr>
              <a:t>History &amp; Development of Comment Is Free</a:t>
            </a:r>
          </a:p>
          <a:p>
            <a:pPr>
              <a:spcBef>
                <a:spcPts val="0"/>
              </a:spcBef>
              <a:buNone/>
            </a:pPr>
            <a:r>
              <a:t/>
            </a:r>
            <a:endParaRPr/>
          </a:p>
        </p:txBody>
      </p:sp>
      <p:cxnSp>
        <p:nvCxnSpPr>
          <p:cNvPr id="61" name="Shape 61"/>
          <p:cNvCxnSpPr/>
          <p:nvPr/>
        </p:nvCxnSpPr>
        <p:spPr>
          <a:xfrm>
            <a:off x="120800" y="2802875"/>
            <a:ext cx="3299" cy="336299"/>
          </a:xfrm>
          <a:prstGeom prst="straightConnector1">
            <a:avLst/>
          </a:prstGeom>
          <a:noFill/>
          <a:ln cap="flat" w="19050">
            <a:solidFill>
              <a:schemeClr val="dk2"/>
            </a:solidFill>
            <a:prstDash val="solid"/>
            <a:round/>
            <a:headEnd len="lg" w="lg" type="none"/>
            <a:tailEnd len="lg" w="lg" type="none"/>
          </a:ln>
        </p:spPr>
      </p:cxnSp>
      <p:sp>
        <p:nvSpPr>
          <p:cNvPr id="62" name="Shape 62"/>
          <p:cNvSpPr txBox="1"/>
          <p:nvPr/>
        </p:nvSpPr>
        <p:spPr>
          <a:xfrm>
            <a:off x="168650" y="1087175"/>
            <a:ext cx="1576199" cy="1715700"/>
          </a:xfrm>
          <a:prstGeom prst="rect">
            <a:avLst/>
          </a:prstGeom>
          <a:noFill/>
          <a:ln>
            <a:noFill/>
          </a:ln>
        </p:spPr>
        <p:txBody>
          <a:bodyPr anchorCtr="0" anchor="t" bIns="91425" lIns="91425" rIns="91425" tIns="91425">
            <a:noAutofit/>
          </a:bodyPr>
          <a:lstStyle/>
          <a:p>
            <a:pPr rtl="0">
              <a:spcBef>
                <a:spcPts val="0"/>
              </a:spcBef>
              <a:buNone/>
            </a:pPr>
            <a:r>
              <a:rPr lang="en-GB" sz="1000"/>
              <a:t>Comment Is Free was launched after journalists from the Telegraph and Guardian newspaper came together to change the traditional ways of sharing news. It was also aided by the Guardian Media Group (GMG) who own both newspaper broadsheets.</a:t>
            </a:r>
          </a:p>
          <a:p>
            <a:pPr>
              <a:spcBef>
                <a:spcPts val="0"/>
              </a:spcBef>
              <a:buNone/>
            </a:pPr>
            <a:r>
              <a:rPr b="1" lang="en-GB" sz="1000"/>
              <a:t>March 14th 2006</a:t>
            </a:r>
          </a:p>
        </p:txBody>
      </p:sp>
      <p:cxnSp>
        <p:nvCxnSpPr>
          <p:cNvPr id="63" name="Shape 63"/>
          <p:cNvCxnSpPr/>
          <p:nvPr/>
        </p:nvCxnSpPr>
        <p:spPr>
          <a:xfrm>
            <a:off x="123225" y="3009575"/>
            <a:ext cx="2847300" cy="0"/>
          </a:xfrm>
          <a:prstGeom prst="straightConnector1">
            <a:avLst/>
          </a:prstGeom>
          <a:noFill/>
          <a:ln cap="flat" w="19050">
            <a:solidFill>
              <a:schemeClr val="dk2"/>
            </a:solidFill>
            <a:prstDash val="solid"/>
            <a:round/>
            <a:headEnd len="lg" w="lg" type="none"/>
            <a:tailEnd len="lg" w="lg" type="triangle"/>
          </a:ln>
        </p:spPr>
      </p:cxnSp>
      <p:sp>
        <p:nvSpPr>
          <p:cNvPr id="64" name="Shape 64"/>
          <p:cNvSpPr txBox="1"/>
          <p:nvPr/>
        </p:nvSpPr>
        <p:spPr>
          <a:xfrm>
            <a:off x="3093875" y="2133925"/>
            <a:ext cx="2542500" cy="2309099"/>
          </a:xfrm>
          <a:prstGeom prst="rect">
            <a:avLst/>
          </a:prstGeom>
          <a:noFill/>
          <a:ln>
            <a:noFill/>
          </a:ln>
        </p:spPr>
        <p:txBody>
          <a:bodyPr anchorCtr="0" anchor="t" bIns="91425" lIns="91425" rIns="91425" tIns="91425">
            <a:noAutofit/>
          </a:bodyPr>
          <a:lstStyle/>
          <a:p>
            <a:pPr rtl="0">
              <a:spcBef>
                <a:spcPts val="0"/>
              </a:spcBef>
              <a:buNone/>
            </a:pPr>
            <a:r>
              <a:rPr b="1" lang="en-GB" sz="1000"/>
              <a:t>Present day: </a:t>
            </a:r>
          </a:p>
          <a:p>
            <a:pPr rtl="0">
              <a:spcBef>
                <a:spcPts val="0"/>
              </a:spcBef>
              <a:buNone/>
            </a:pPr>
            <a:r>
              <a:rPr lang="en-GB" sz="1000"/>
              <a:t>CiF is still running in the present day and continues to be popular includes sections such as ‘The Guardian View’, ‘Spotlight’, ‘Cartoons’, Columnists’, ‘Letters’ and ‘You May Have Missed’. </a:t>
            </a:r>
          </a:p>
          <a:p>
            <a:pPr rtl="0">
              <a:spcBef>
                <a:spcPts val="0"/>
              </a:spcBef>
              <a:buNone/>
            </a:pPr>
            <a:r>
              <a:rPr lang="en-GB" sz="1000"/>
              <a:t>Since starting they have creating an online community mainly with people who share the same views. </a:t>
            </a:r>
          </a:p>
          <a:p>
            <a:pPr>
              <a:spcBef>
                <a:spcPts val="0"/>
              </a:spcBef>
              <a:buNone/>
            </a:pPr>
            <a:r>
              <a:rPr lang="en-GB" sz="1000"/>
              <a:t>They use the subsite, ‘The CiF Belief’ to voice their opinions and start discussions. It is updated every week to collect views and display an overview of religious and ethical subjects. </a:t>
            </a:r>
          </a:p>
        </p:txBody>
      </p:sp>
      <p:pic>
        <p:nvPicPr>
          <p:cNvPr id="65" name="Shape 65"/>
          <p:cNvPicPr preferRelativeResize="0"/>
          <p:nvPr/>
        </p:nvPicPr>
        <p:blipFill>
          <a:blip r:embed="rId3">
            <a:alphaModFix/>
          </a:blip>
          <a:stretch>
            <a:fillRect/>
          </a:stretch>
        </p:blipFill>
        <p:spPr>
          <a:xfrm>
            <a:off x="5844000" y="1696925"/>
            <a:ext cx="2897450" cy="513425"/>
          </a:xfrm>
          <a:prstGeom prst="rect">
            <a:avLst/>
          </a:prstGeom>
          <a:noFill/>
          <a:ln>
            <a:noFill/>
          </a:ln>
        </p:spPr>
      </p:pic>
      <p:pic>
        <p:nvPicPr>
          <p:cNvPr id="66" name="Shape 66"/>
          <p:cNvPicPr preferRelativeResize="0"/>
          <p:nvPr/>
        </p:nvPicPr>
        <p:blipFill>
          <a:blip r:embed="rId4">
            <a:alphaModFix/>
          </a:blip>
          <a:stretch>
            <a:fillRect/>
          </a:stretch>
        </p:blipFill>
        <p:spPr>
          <a:xfrm>
            <a:off x="5844000" y="2302173"/>
            <a:ext cx="3066925" cy="1174374"/>
          </a:xfrm>
          <a:prstGeom prst="rect">
            <a:avLst/>
          </a:prstGeom>
          <a:noFill/>
          <a:ln>
            <a:noFill/>
          </a:ln>
        </p:spPr>
      </p:pic>
      <p:pic>
        <p:nvPicPr>
          <p:cNvPr id="67" name="Shape 67"/>
          <p:cNvPicPr preferRelativeResize="0"/>
          <p:nvPr/>
        </p:nvPicPr>
        <p:blipFill>
          <a:blip r:embed="rId5">
            <a:alphaModFix/>
          </a:blip>
          <a:stretch>
            <a:fillRect/>
          </a:stretch>
        </p:blipFill>
        <p:spPr>
          <a:xfrm>
            <a:off x="5844000" y="3476550"/>
            <a:ext cx="2353025" cy="122177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42900" lvl="0" marL="457200" rtl="0">
              <a:spcBef>
                <a:spcPts val="0"/>
              </a:spcBef>
              <a:buClr>
                <a:schemeClr val="dk1"/>
              </a:buClr>
              <a:buSzPct val="100000"/>
              <a:buFont typeface="Georgia"/>
              <a:buChar char="➔"/>
            </a:pPr>
            <a:r>
              <a:rPr lang="en-GB" sz="1800"/>
              <a:t>There are over 600 writers that create articles for people to comment on. These articles are the beginning of each discussion and each article opens a new discussion. </a:t>
            </a:r>
          </a:p>
          <a:p>
            <a:pPr lvl="0" rtl="0">
              <a:spcBef>
                <a:spcPts val="0"/>
              </a:spcBef>
              <a:buNone/>
            </a:pPr>
            <a:r>
              <a:t/>
            </a:r>
            <a:endParaRPr sz="1800"/>
          </a:p>
          <a:p>
            <a:pPr indent="-342900" lvl="0" marL="457200">
              <a:spcBef>
                <a:spcPts val="0"/>
              </a:spcBef>
              <a:buClr>
                <a:schemeClr val="dk1"/>
              </a:buClr>
              <a:buSzPct val="100000"/>
              <a:buFont typeface="Georgia"/>
              <a:buChar char="➔"/>
            </a:pPr>
            <a:r>
              <a:rPr lang="en-GB" sz="1800"/>
              <a:t>Over </a:t>
            </a:r>
            <a:r>
              <a:rPr b="1" lang="en-GB" sz="1800"/>
              <a:t>100,000</a:t>
            </a:r>
            <a:r>
              <a:rPr lang="en-GB" sz="1800"/>
              <a:t> members of the public actively take part on the site, sharing their views and opinions.</a:t>
            </a:r>
          </a:p>
        </p:txBody>
      </p:sp>
      <p:sp>
        <p:nvSpPr>
          <p:cNvPr id="73" name="Shape 73"/>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GB" sz="3800"/>
              <a:t>Facts and Statistics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GB"/>
              <a:t>Case Studies</a:t>
            </a:r>
          </a:p>
        </p:txBody>
      </p:sp>
      <p:sp>
        <p:nvSpPr>
          <p:cNvPr id="79" name="Shape 79"/>
          <p:cNvSpPr txBox="1"/>
          <p:nvPr>
            <p:ph idx="1" type="body"/>
          </p:nvPr>
        </p:nvSpPr>
        <p:spPr>
          <a:xfrm>
            <a:off x="4315575" y="1213125"/>
            <a:ext cx="4828200" cy="3725699"/>
          </a:xfrm>
          <a:prstGeom prst="rect">
            <a:avLst/>
          </a:prstGeom>
        </p:spPr>
        <p:txBody>
          <a:bodyPr anchorCtr="0" anchor="t" bIns="91425" lIns="91425" rIns="91425" tIns="91425">
            <a:noAutofit/>
          </a:bodyPr>
          <a:lstStyle/>
          <a:p>
            <a:pPr indent="-342900" lvl="0" marL="457200" rtl="0">
              <a:spcBef>
                <a:spcPts val="0"/>
              </a:spcBef>
              <a:buClr>
                <a:schemeClr val="dk1"/>
              </a:buClr>
              <a:buSzPct val="100000"/>
              <a:buFont typeface="Georgia"/>
              <a:buChar char="➔"/>
            </a:pPr>
            <a:r>
              <a:rPr lang="en-GB" sz="1800"/>
              <a:t>The site is continually updated on a daily basis with current news surrounding a variety of topics.</a:t>
            </a:r>
          </a:p>
          <a:p>
            <a:pPr indent="-342900" lvl="0" marL="457200" rtl="0">
              <a:spcBef>
                <a:spcPts val="0"/>
              </a:spcBef>
              <a:buClr>
                <a:schemeClr val="dk1"/>
              </a:buClr>
              <a:buSzPct val="100000"/>
              <a:buFont typeface="Georgia"/>
              <a:buChar char="➔"/>
            </a:pPr>
            <a:r>
              <a:rPr lang="en-GB" sz="1800"/>
              <a:t>Very recent and up to date stories are posted, making the website both relevant and current. </a:t>
            </a:r>
          </a:p>
          <a:p>
            <a:pPr indent="-342900" lvl="0" marL="457200" rtl="0">
              <a:spcBef>
                <a:spcPts val="0"/>
              </a:spcBef>
              <a:buClr>
                <a:schemeClr val="dk1"/>
              </a:buClr>
              <a:buSzPct val="100000"/>
              <a:buFont typeface="Georgia"/>
              <a:buChar char="➔"/>
            </a:pPr>
            <a:r>
              <a:rPr lang="en-GB" sz="1800"/>
              <a:t>This creates a platform for new and upcoming news stories for both the public and existing journalists to explore.</a:t>
            </a:r>
          </a:p>
          <a:p>
            <a:pPr indent="-342900" lvl="0" marL="457200" rtl="0">
              <a:spcBef>
                <a:spcPts val="0"/>
              </a:spcBef>
              <a:buClr>
                <a:schemeClr val="dk1"/>
              </a:buClr>
              <a:buSzPct val="100000"/>
              <a:buFont typeface="Georgia"/>
              <a:buChar char="➔"/>
            </a:pPr>
            <a:r>
              <a:rPr lang="en-GB" sz="1800"/>
              <a:t>People want to be able to access real-time news and by involving citizens from all backgrounds makes this possible.</a:t>
            </a:r>
          </a:p>
        </p:txBody>
      </p:sp>
      <p:pic>
        <p:nvPicPr>
          <p:cNvPr id="80" name="Shape 80"/>
          <p:cNvPicPr preferRelativeResize="0"/>
          <p:nvPr/>
        </p:nvPicPr>
        <p:blipFill rotWithShape="1">
          <a:blip r:embed="rId3">
            <a:alphaModFix/>
          </a:blip>
          <a:srcRect b="3846" l="27503" r="36679" t="26208"/>
          <a:stretch/>
        </p:blipFill>
        <p:spPr>
          <a:xfrm>
            <a:off x="278899" y="1375050"/>
            <a:ext cx="2438798" cy="2678775"/>
          </a:xfrm>
          <a:prstGeom prst="rect">
            <a:avLst/>
          </a:prstGeom>
          <a:noFill/>
          <a:ln>
            <a:noFill/>
          </a:ln>
        </p:spPr>
      </p:pic>
      <p:pic>
        <p:nvPicPr>
          <p:cNvPr id="81" name="Shape 81"/>
          <p:cNvPicPr preferRelativeResize="0"/>
          <p:nvPr/>
        </p:nvPicPr>
        <p:blipFill rotWithShape="1">
          <a:blip r:embed="rId4">
            <a:alphaModFix/>
          </a:blip>
          <a:srcRect b="9872" l="28765" r="32570" t="9273"/>
          <a:stretch/>
        </p:blipFill>
        <p:spPr>
          <a:xfrm>
            <a:off x="2211926" y="2620399"/>
            <a:ext cx="1803000" cy="212097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rPr lang="en-GB"/>
              <a:t>The iPhone</a:t>
            </a:r>
          </a:p>
        </p:txBody>
      </p:sp>
      <p:sp>
        <p:nvSpPr>
          <p:cNvPr id="87" name="Shape 87"/>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GB" sz="2400"/>
              <a:t>The iPhone is a smartphone that is made by Apple that combines an iPod, a tablet PC, a digital camera and a phone. The iPhone includes internet browsing and networking.</a:t>
            </a:r>
          </a:p>
          <a:p>
            <a:pPr lvl="0" rtl="0">
              <a:spcBef>
                <a:spcPts val="0"/>
              </a:spcBef>
              <a:buNone/>
            </a:pPr>
            <a:r>
              <a:rPr lang="en-GB" sz="2400"/>
              <a:t>The iPhone has many uses, which includes thousands of apps that are free or available to buy on all Apple products including the iPhone.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t/>
            </a:r>
            <a:endParaRPr>
              <a:solidFill>
                <a:srgbClr val="FFFFFF"/>
              </a:solidFill>
            </a:endParaRPr>
          </a:p>
          <a:p>
            <a:pPr lvl="0" rtl="0">
              <a:spcBef>
                <a:spcPts val="0"/>
              </a:spcBef>
              <a:buClr>
                <a:schemeClr val="dk1"/>
              </a:buClr>
              <a:buSzPct val="28947"/>
              <a:buFont typeface="Arial"/>
              <a:buNone/>
            </a:pPr>
            <a:r>
              <a:rPr lang="en-GB" sz="3800">
                <a:solidFill>
                  <a:srgbClr val="FFFFFF"/>
                </a:solidFill>
              </a:rPr>
              <a:t>History &amp; Development of the iPhone</a:t>
            </a:r>
          </a:p>
          <a:p>
            <a:pPr lvl="0">
              <a:spcBef>
                <a:spcPts val="0"/>
              </a:spcBef>
              <a:buClr>
                <a:schemeClr val="dk1"/>
              </a:buClr>
              <a:buSzPct val="28947"/>
              <a:buFont typeface="Arial"/>
              <a:buNone/>
            </a:pPr>
            <a:r>
              <a:rPr lang="en-GB" sz="3800">
                <a:solidFill>
                  <a:srgbClr val="FFFFFF"/>
                </a:solidFill>
              </a:rPr>
              <a:t>e</a:t>
            </a:r>
          </a:p>
        </p:txBody>
      </p:sp>
      <p:cxnSp>
        <p:nvCxnSpPr>
          <p:cNvPr id="93" name="Shape 93"/>
          <p:cNvCxnSpPr/>
          <p:nvPr/>
        </p:nvCxnSpPr>
        <p:spPr>
          <a:xfrm>
            <a:off x="155675" y="2983625"/>
            <a:ext cx="8613600" cy="0"/>
          </a:xfrm>
          <a:prstGeom prst="straightConnector1">
            <a:avLst/>
          </a:prstGeom>
          <a:noFill/>
          <a:ln cap="flat" w="19050">
            <a:solidFill>
              <a:schemeClr val="dk2"/>
            </a:solidFill>
            <a:prstDash val="solid"/>
            <a:round/>
            <a:headEnd len="lg" w="lg" type="none"/>
            <a:tailEnd len="lg" w="lg" type="none"/>
          </a:ln>
        </p:spPr>
      </p:cxnSp>
      <p:cxnSp>
        <p:nvCxnSpPr>
          <p:cNvPr id="94" name="Shape 94"/>
          <p:cNvCxnSpPr/>
          <p:nvPr/>
        </p:nvCxnSpPr>
        <p:spPr>
          <a:xfrm>
            <a:off x="3028275" y="2773550"/>
            <a:ext cx="3299" cy="336299"/>
          </a:xfrm>
          <a:prstGeom prst="straightConnector1">
            <a:avLst/>
          </a:prstGeom>
          <a:noFill/>
          <a:ln cap="flat" w="19050">
            <a:solidFill>
              <a:schemeClr val="dk2"/>
            </a:solidFill>
            <a:prstDash val="solid"/>
            <a:round/>
            <a:headEnd len="lg" w="lg" type="none"/>
            <a:tailEnd len="lg" w="lg" type="none"/>
          </a:ln>
        </p:spPr>
      </p:cxnSp>
      <p:sp>
        <p:nvSpPr>
          <p:cNvPr id="95" name="Shape 95"/>
          <p:cNvSpPr txBox="1"/>
          <p:nvPr/>
        </p:nvSpPr>
        <p:spPr>
          <a:xfrm>
            <a:off x="-58375" y="2471225"/>
            <a:ext cx="810900" cy="512400"/>
          </a:xfrm>
          <a:prstGeom prst="rect">
            <a:avLst/>
          </a:prstGeom>
          <a:noFill/>
          <a:ln>
            <a:noFill/>
          </a:ln>
        </p:spPr>
        <p:txBody>
          <a:bodyPr anchorCtr="0" anchor="t" bIns="91425" lIns="91425" rIns="91425" tIns="91425">
            <a:noAutofit/>
          </a:bodyPr>
          <a:lstStyle/>
          <a:p>
            <a:pPr>
              <a:spcBef>
                <a:spcPts val="0"/>
              </a:spcBef>
              <a:buNone/>
            </a:pPr>
            <a:r>
              <a:rPr lang="en-GB"/>
              <a:t>2007</a:t>
            </a:r>
          </a:p>
        </p:txBody>
      </p:sp>
      <p:cxnSp>
        <p:nvCxnSpPr>
          <p:cNvPr id="96" name="Shape 96"/>
          <p:cNvCxnSpPr/>
          <p:nvPr/>
        </p:nvCxnSpPr>
        <p:spPr>
          <a:xfrm>
            <a:off x="4428200" y="2773550"/>
            <a:ext cx="3299" cy="336299"/>
          </a:xfrm>
          <a:prstGeom prst="straightConnector1">
            <a:avLst/>
          </a:prstGeom>
          <a:noFill/>
          <a:ln cap="flat" w="19050">
            <a:solidFill>
              <a:schemeClr val="dk2"/>
            </a:solidFill>
            <a:prstDash val="solid"/>
            <a:round/>
            <a:headEnd len="lg" w="lg" type="none"/>
            <a:tailEnd len="lg" w="lg" type="none"/>
          </a:ln>
        </p:spPr>
      </p:cxnSp>
      <p:cxnSp>
        <p:nvCxnSpPr>
          <p:cNvPr id="97" name="Shape 97"/>
          <p:cNvCxnSpPr/>
          <p:nvPr/>
        </p:nvCxnSpPr>
        <p:spPr>
          <a:xfrm>
            <a:off x="120800" y="2802875"/>
            <a:ext cx="3299" cy="336299"/>
          </a:xfrm>
          <a:prstGeom prst="straightConnector1">
            <a:avLst/>
          </a:prstGeom>
          <a:noFill/>
          <a:ln cap="flat" w="19050">
            <a:solidFill>
              <a:schemeClr val="dk2"/>
            </a:solidFill>
            <a:prstDash val="solid"/>
            <a:round/>
            <a:headEnd len="lg" w="lg" type="none"/>
            <a:tailEnd len="lg" w="lg" type="none"/>
          </a:ln>
        </p:spPr>
      </p:cxnSp>
      <p:cxnSp>
        <p:nvCxnSpPr>
          <p:cNvPr id="98" name="Shape 98"/>
          <p:cNvCxnSpPr/>
          <p:nvPr/>
        </p:nvCxnSpPr>
        <p:spPr>
          <a:xfrm>
            <a:off x="8811925" y="2815475"/>
            <a:ext cx="3299" cy="336299"/>
          </a:xfrm>
          <a:prstGeom prst="straightConnector1">
            <a:avLst/>
          </a:prstGeom>
          <a:noFill/>
          <a:ln cap="flat" w="19050">
            <a:solidFill>
              <a:schemeClr val="dk2"/>
            </a:solidFill>
            <a:prstDash val="solid"/>
            <a:round/>
            <a:headEnd len="lg" w="lg" type="none"/>
            <a:tailEnd len="lg" w="lg" type="none"/>
          </a:ln>
        </p:spPr>
      </p:cxnSp>
      <p:cxnSp>
        <p:nvCxnSpPr>
          <p:cNvPr id="99" name="Shape 99"/>
          <p:cNvCxnSpPr/>
          <p:nvPr/>
        </p:nvCxnSpPr>
        <p:spPr>
          <a:xfrm>
            <a:off x="1793625" y="2815475"/>
            <a:ext cx="3299" cy="336299"/>
          </a:xfrm>
          <a:prstGeom prst="straightConnector1">
            <a:avLst/>
          </a:prstGeom>
          <a:noFill/>
          <a:ln cap="flat" w="19050">
            <a:solidFill>
              <a:schemeClr val="dk2"/>
            </a:solidFill>
            <a:prstDash val="solid"/>
            <a:round/>
            <a:headEnd len="lg" w="lg" type="none"/>
            <a:tailEnd len="lg" w="lg" type="none"/>
          </a:ln>
        </p:spPr>
      </p:cxnSp>
      <p:cxnSp>
        <p:nvCxnSpPr>
          <p:cNvPr id="100" name="Shape 100"/>
          <p:cNvCxnSpPr/>
          <p:nvPr/>
        </p:nvCxnSpPr>
        <p:spPr>
          <a:xfrm>
            <a:off x="1090150" y="2802875"/>
            <a:ext cx="3299" cy="336299"/>
          </a:xfrm>
          <a:prstGeom prst="straightConnector1">
            <a:avLst/>
          </a:prstGeom>
          <a:noFill/>
          <a:ln cap="flat" w="19050">
            <a:solidFill>
              <a:schemeClr val="dk2"/>
            </a:solidFill>
            <a:prstDash val="solid"/>
            <a:round/>
            <a:headEnd len="lg" w="lg" type="none"/>
            <a:tailEnd len="lg" w="lg" type="none"/>
          </a:ln>
        </p:spPr>
      </p:cxnSp>
      <p:sp>
        <p:nvSpPr>
          <p:cNvPr id="101" name="Shape 101"/>
          <p:cNvSpPr txBox="1"/>
          <p:nvPr/>
        </p:nvSpPr>
        <p:spPr>
          <a:xfrm>
            <a:off x="0" y="3217875"/>
            <a:ext cx="1264800" cy="1341899"/>
          </a:xfrm>
          <a:prstGeom prst="rect">
            <a:avLst/>
          </a:prstGeom>
          <a:noFill/>
          <a:ln>
            <a:noFill/>
          </a:ln>
        </p:spPr>
        <p:txBody>
          <a:bodyPr anchorCtr="0" anchor="t" bIns="91425" lIns="91425" rIns="91425" tIns="91425">
            <a:noAutofit/>
          </a:bodyPr>
          <a:lstStyle/>
          <a:p>
            <a:pPr>
              <a:spcBef>
                <a:spcPts val="0"/>
              </a:spcBef>
              <a:buNone/>
            </a:pPr>
            <a:r>
              <a:rPr lang="en-GB" sz="900">
                <a:solidFill>
                  <a:srgbClr val="333333"/>
                </a:solidFill>
              </a:rPr>
              <a:t>Steve Jobs introduced the Apple iPhone during his keynote address at the Macworld Conference and Expo. Designed and marketed by Apple inc.</a:t>
            </a:r>
          </a:p>
        </p:txBody>
      </p:sp>
      <p:sp>
        <p:nvSpPr>
          <p:cNvPr id="102" name="Shape 102"/>
          <p:cNvSpPr txBox="1"/>
          <p:nvPr/>
        </p:nvSpPr>
        <p:spPr>
          <a:xfrm>
            <a:off x="489625" y="1271300"/>
            <a:ext cx="1640999" cy="642000"/>
          </a:xfrm>
          <a:prstGeom prst="rect">
            <a:avLst/>
          </a:prstGeom>
          <a:noFill/>
          <a:ln>
            <a:noFill/>
          </a:ln>
        </p:spPr>
        <p:txBody>
          <a:bodyPr anchorCtr="0" anchor="t" bIns="91425" lIns="91425" rIns="91425" tIns="91425">
            <a:noAutofit/>
          </a:bodyPr>
          <a:lstStyle/>
          <a:p>
            <a:pPr>
              <a:spcBef>
                <a:spcPts val="0"/>
              </a:spcBef>
              <a:buNone/>
            </a:pPr>
            <a:r>
              <a:rPr lang="en-GB" sz="800">
                <a:solidFill>
                  <a:srgbClr val="333333"/>
                </a:solidFill>
              </a:rPr>
              <a:t>Apple introduced the second generation iPhone. This iPhone operates on third-generation (3G) cellular networks and has a GPS receiver. It also lets you view map and satellite data from Google Maps, including overlays of nearby businesses.</a:t>
            </a:r>
          </a:p>
        </p:txBody>
      </p:sp>
      <p:sp>
        <p:nvSpPr>
          <p:cNvPr id="103" name="Shape 103"/>
          <p:cNvSpPr txBox="1"/>
          <p:nvPr/>
        </p:nvSpPr>
        <p:spPr>
          <a:xfrm>
            <a:off x="814000" y="2393625"/>
            <a:ext cx="810900" cy="512400"/>
          </a:xfrm>
          <a:prstGeom prst="rect">
            <a:avLst/>
          </a:prstGeom>
          <a:noFill/>
          <a:ln>
            <a:noFill/>
          </a:ln>
        </p:spPr>
        <p:txBody>
          <a:bodyPr anchorCtr="0" anchor="t" bIns="91425" lIns="91425" rIns="91425" tIns="91425">
            <a:noAutofit/>
          </a:bodyPr>
          <a:lstStyle/>
          <a:p>
            <a:pPr lvl="0" rtl="0">
              <a:spcBef>
                <a:spcPts val="0"/>
              </a:spcBef>
              <a:buNone/>
            </a:pPr>
            <a:r>
              <a:rPr lang="en-GB"/>
              <a:t>2008</a:t>
            </a:r>
          </a:p>
        </p:txBody>
      </p:sp>
      <p:sp>
        <p:nvSpPr>
          <p:cNvPr id="104" name="Shape 104"/>
          <p:cNvSpPr txBox="1"/>
          <p:nvPr/>
        </p:nvSpPr>
        <p:spPr>
          <a:xfrm>
            <a:off x="1415800" y="3139175"/>
            <a:ext cx="810900" cy="512400"/>
          </a:xfrm>
          <a:prstGeom prst="rect">
            <a:avLst/>
          </a:prstGeom>
          <a:noFill/>
          <a:ln>
            <a:noFill/>
          </a:ln>
        </p:spPr>
        <p:txBody>
          <a:bodyPr anchorCtr="0" anchor="t" bIns="91425" lIns="91425" rIns="91425" tIns="91425">
            <a:noAutofit/>
          </a:bodyPr>
          <a:lstStyle/>
          <a:p>
            <a:pPr lvl="0" rtl="0">
              <a:spcBef>
                <a:spcPts val="0"/>
              </a:spcBef>
              <a:buNone/>
            </a:pPr>
            <a:r>
              <a:rPr lang="en-GB"/>
              <a:t>2009</a:t>
            </a:r>
          </a:p>
        </p:txBody>
      </p:sp>
      <p:sp>
        <p:nvSpPr>
          <p:cNvPr id="105" name="Shape 105"/>
          <p:cNvSpPr txBox="1"/>
          <p:nvPr/>
        </p:nvSpPr>
        <p:spPr>
          <a:xfrm>
            <a:off x="1168000" y="3386350"/>
            <a:ext cx="1976700" cy="1751100"/>
          </a:xfrm>
          <a:prstGeom prst="rect">
            <a:avLst/>
          </a:prstGeom>
          <a:noFill/>
          <a:ln>
            <a:noFill/>
          </a:ln>
        </p:spPr>
        <p:txBody>
          <a:bodyPr anchorCtr="0" anchor="ctr" bIns="91425" lIns="91425" rIns="91425" tIns="91425">
            <a:noAutofit/>
          </a:bodyPr>
          <a:lstStyle/>
          <a:p>
            <a:pPr lvl="0" rtl="0">
              <a:spcBef>
                <a:spcPts val="0"/>
              </a:spcBef>
              <a:buNone/>
            </a:pPr>
            <a:r>
              <a:rPr lang="en-GB" sz="800">
                <a:solidFill>
                  <a:srgbClr val="333333"/>
                </a:solidFill>
              </a:rPr>
              <a:t>Apple launched the iPhone 3GS. The 3GS iPhone models have more storage capacity than the previous Iphones. They also have a better camera that you can use to take still shots and video at 30 frames per second. Another added feature is a compass. Also in 2009 came iPhone OS 3.0, which offered many improvements, like the ability to copy and paste.</a:t>
            </a:r>
          </a:p>
        </p:txBody>
      </p:sp>
      <p:sp>
        <p:nvSpPr>
          <p:cNvPr id="106" name="Shape 106"/>
          <p:cNvSpPr txBox="1"/>
          <p:nvPr/>
        </p:nvSpPr>
        <p:spPr>
          <a:xfrm>
            <a:off x="2748387" y="2315550"/>
            <a:ext cx="810900" cy="512400"/>
          </a:xfrm>
          <a:prstGeom prst="rect">
            <a:avLst/>
          </a:prstGeom>
          <a:noFill/>
          <a:ln>
            <a:noFill/>
          </a:ln>
        </p:spPr>
        <p:txBody>
          <a:bodyPr anchorCtr="0" anchor="t" bIns="91425" lIns="91425" rIns="91425" tIns="91425">
            <a:noAutofit/>
          </a:bodyPr>
          <a:lstStyle/>
          <a:p>
            <a:pPr lvl="0" rtl="0">
              <a:spcBef>
                <a:spcPts val="0"/>
              </a:spcBef>
              <a:buNone/>
            </a:pPr>
            <a:r>
              <a:rPr lang="en-GB"/>
              <a:t>2010</a:t>
            </a:r>
          </a:p>
        </p:txBody>
      </p:sp>
      <p:sp>
        <p:nvSpPr>
          <p:cNvPr id="107" name="Shape 107"/>
          <p:cNvSpPr txBox="1"/>
          <p:nvPr/>
        </p:nvSpPr>
        <p:spPr>
          <a:xfrm>
            <a:off x="2130625" y="1271300"/>
            <a:ext cx="2649900" cy="1102799"/>
          </a:xfrm>
          <a:prstGeom prst="rect">
            <a:avLst/>
          </a:prstGeom>
          <a:noFill/>
          <a:ln>
            <a:noFill/>
          </a:ln>
        </p:spPr>
        <p:txBody>
          <a:bodyPr anchorCtr="0" anchor="t" bIns="91425" lIns="91425" rIns="91425" tIns="91425">
            <a:noAutofit/>
          </a:bodyPr>
          <a:lstStyle/>
          <a:p>
            <a:pPr>
              <a:spcBef>
                <a:spcPts val="0"/>
              </a:spcBef>
              <a:buNone/>
            </a:pPr>
            <a:r>
              <a:rPr lang="en-GB" sz="800"/>
              <a:t>Apple releases the iPhone 4 </a:t>
            </a:r>
            <a:r>
              <a:rPr lang="en-GB" sz="800">
                <a:solidFill>
                  <a:srgbClr val="333333"/>
                </a:solidFill>
              </a:rPr>
              <a:t>The iPhone 4 has two cameras, one on the front and one on the back. The iPhone 4 has a retina display with a better resolution than before. Steve Jobs also announced a new name for the iPhone operating system: iOS, a modified version of the Macintosh OS X operating system used on Apple desktop and laptop computers.</a:t>
            </a:r>
          </a:p>
        </p:txBody>
      </p:sp>
      <p:sp>
        <p:nvSpPr>
          <p:cNvPr id="108" name="Shape 108"/>
          <p:cNvSpPr txBox="1"/>
          <p:nvPr/>
        </p:nvSpPr>
        <p:spPr>
          <a:xfrm>
            <a:off x="4060400" y="3109850"/>
            <a:ext cx="810900" cy="512400"/>
          </a:xfrm>
          <a:prstGeom prst="rect">
            <a:avLst/>
          </a:prstGeom>
          <a:noFill/>
          <a:ln>
            <a:noFill/>
          </a:ln>
        </p:spPr>
        <p:txBody>
          <a:bodyPr anchorCtr="0" anchor="t" bIns="91425" lIns="91425" rIns="91425" tIns="91425">
            <a:noAutofit/>
          </a:bodyPr>
          <a:lstStyle/>
          <a:p>
            <a:pPr lvl="0" rtl="0">
              <a:spcBef>
                <a:spcPts val="0"/>
              </a:spcBef>
              <a:buNone/>
            </a:pPr>
            <a:r>
              <a:rPr lang="en-GB"/>
              <a:t>2011</a:t>
            </a:r>
          </a:p>
        </p:txBody>
      </p:sp>
      <p:sp>
        <p:nvSpPr>
          <p:cNvPr id="109" name="Shape 109"/>
          <p:cNvSpPr txBox="1"/>
          <p:nvPr/>
        </p:nvSpPr>
        <p:spPr>
          <a:xfrm>
            <a:off x="3485900" y="3461050"/>
            <a:ext cx="2234699" cy="1601700"/>
          </a:xfrm>
          <a:prstGeom prst="rect">
            <a:avLst/>
          </a:prstGeom>
          <a:noFill/>
          <a:ln>
            <a:noFill/>
          </a:ln>
        </p:spPr>
        <p:txBody>
          <a:bodyPr anchorCtr="0" anchor="ctr" bIns="91425" lIns="91425" rIns="91425" tIns="91425">
            <a:noAutofit/>
          </a:bodyPr>
          <a:lstStyle/>
          <a:p>
            <a:pPr lvl="0" rtl="0">
              <a:lnSpc>
                <a:spcPct val="150000"/>
              </a:lnSpc>
              <a:spcBef>
                <a:spcPts val="1100"/>
              </a:spcBef>
              <a:buNone/>
            </a:pPr>
            <a:r>
              <a:rPr lang="en-GB" sz="700">
                <a:solidFill>
                  <a:srgbClr val="333333"/>
                </a:solidFill>
              </a:rPr>
              <a:t>In October 2011, Apple launched the iPhone 4S, with the faster A5 processor and an improved camera that shoots 8 megapixel images and 1080p high-definition video. The 4S was also the first phone that could take advantage of a major addition to Apple's iOS, which debuted with iOS 5, which included Siri which is a voice activated assistant on your phone. </a:t>
            </a:r>
          </a:p>
          <a:p>
            <a:pPr lvl="0" rtl="0">
              <a:lnSpc>
                <a:spcPct val="115000"/>
              </a:lnSpc>
              <a:spcBef>
                <a:spcPts val="0"/>
              </a:spcBef>
              <a:buNone/>
            </a:pPr>
            <a:r>
              <a:t/>
            </a:r>
            <a:endParaRPr sz="1000">
              <a:solidFill>
                <a:srgbClr val="333333"/>
              </a:solidFill>
            </a:endParaRPr>
          </a:p>
        </p:txBody>
      </p:sp>
      <p:sp>
        <p:nvSpPr>
          <p:cNvPr id="110" name="Shape 110"/>
          <p:cNvSpPr txBox="1"/>
          <p:nvPr/>
        </p:nvSpPr>
        <p:spPr>
          <a:xfrm>
            <a:off x="4973000" y="2432300"/>
            <a:ext cx="810900" cy="512400"/>
          </a:xfrm>
          <a:prstGeom prst="rect">
            <a:avLst/>
          </a:prstGeom>
          <a:noFill/>
          <a:ln>
            <a:noFill/>
          </a:ln>
        </p:spPr>
        <p:txBody>
          <a:bodyPr anchorCtr="0" anchor="t" bIns="91425" lIns="91425" rIns="91425" tIns="91425">
            <a:noAutofit/>
          </a:bodyPr>
          <a:lstStyle/>
          <a:p>
            <a:pPr lvl="0" rtl="0">
              <a:spcBef>
                <a:spcPts val="0"/>
              </a:spcBef>
              <a:buNone/>
            </a:pPr>
            <a:r>
              <a:rPr lang="en-GB"/>
              <a:t>2012</a:t>
            </a:r>
          </a:p>
        </p:txBody>
      </p:sp>
      <p:sp>
        <p:nvSpPr>
          <p:cNvPr id="111" name="Shape 111"/>
          <p:cNvSpPr txBox="1"/>
          <p:nvPr/>
        </p:nvSpPr>
        <p:spPr>
          <a:xfrm>
            <a:off x="4815575" y="1877550"/>
            <a:ext cx="901500" cy="291900"/>
          </a:xfrm>
          <a:prstGeom prst="rect">
            <a:avLst/>
          </a:prstGeom>
          <a:noFill/>
          <a:ln>
            <a:noFill/>
          </a:ln>
        </p:spPr>
        <p:txBody>
          <a:bodyPr anchorCtr="0" anchor="t" bIns="91425" lIns="91425" rIns="91425" tIns="91425">
            <a:noAutofit/>
          </a:bodyPr>
          <a:lstStyle/>
          <a:p>
            <a:pPr>
              <a:spcBef>
                <a:spcPts val="0"/>
              </a:spcBef>
              <a:buNone/>
            </a:pPr>
            <a:r>
              <a:rPr lang="en-GB" sz="800"/>
              <a:t>Iphone 4S is brought to China and 21 other countries</a:t>
            </a:r>
          </a:p>
        </p:txBody>
      </p:sp>
      <p:cxnSp>
        <p:nvCxnSpPr>
          <p:cNvPr id="112" name="Shape 112"/>
          <p:cNvCxnSpPr/>
          <p:nvPr/>
        </p:nvCxnSpPr>
        <p:spPr>
          <a:xfrm>
            <a:off x="5264675" y="2802875"/>
            <a:ext cx="3299" cy="336299"/>
          </a:xfrm>
          <a:prstGeom prst="straightConnector1">
            <a:avLst/>
          </a:prstGeom>
          <a:noFill/>
          <a:ln cap="flat" w="19050">
            <a:solidFill>
              <a:schemeClr val="dk2"/>
            </a:solidFill>
            <a:prstDash val="solid"/>
            <a:round/>
            <a:headEnd len="lg" w="lg" type="none"/>
            <a:tailEnd len="lg" w="lg" type="none"/>
          </a:ln>
        </p:spPr>
      </p:cxnSp>
      <p:sp>
        <p:nvSpPr>
          <p:cNvPr id="113" name="Shape 113"/>
          <p:cNvSpPr txBox="1"/>
          <p:nvPr/>
        </p:nvSpPr>
        <p:spPr>
          <a:xfrm>
            <a:off x="5935750" y="2471225"/>
            <a:ext cx="810900" cy="512400"/>
          </a:xfrm>
          <a:prstGeom prst="rect">
            <a:avLst/>
          </a:prstGeom>
          <a:noFill/>
          <a:ln>
            <a:noFill/>
          </a:ln>
        </p:spPr>
        <p:txBody>
          <a:bodyPr anchorCtr="0" anchor="t" bIns="91425" lIns="91425" rIns="91425" tIns="91425">
            <a:noAutofit/>
          </a:bodyPr>
          <a:lstStyle/>
          <a:p>
            <a:pPr lvl="0" rtl="0">
              <a:spcBef>
                <a:spcPts val="0"/>
              </a:spcBef>
              <a:buNone/>
            </a:pPr>
            <a:r>
              <a:rPr lang="en-GB"/>
              <a:t>2012</a:t>
            </a:r>
          </a:p>
        </p:txBody>
      </p:sp>
      <p:sp>
        <p:nvSpPr>
          <p:cNvPr id="114" name="Shape 114"/>
          <p:cNvSpPr txBox="1"/>
          <p:nvPr/>
        </p:nvSpPr>
        <p:spPr>
          <a:xfrm>
            <a:off x="5720600" y="1947450"/>
            <a:ext cx="1290600" cy="642000"/>
          </a:xfrm>
          <a:prstGeom prst="rect">
            <a:avLst/>
          </a:prstGeom>
          <a:noFill/>
          <a:ln>
            <a:noFill/>
          </a:ln>
        </p:spPr>
        <p:txBody>
          <a:bodyPr anchorCtr="0" anchor="t" bIns="91425" lIns="91425" rIns="91425" tIns="91425">
            <a:noAutofit/>
          </a:bodyPr>
          <a:lstStyle/>
          <a:p>
            <a:pPr>
              <a:spcBef>
                <a:spcPts val="0"/>
              </a:spcBef>
              <a:buNone/>
            </a:pPr>
            <a:r>
              <a:rPr lang="en-GB" sz="800"/>
              <a:t>The iPhone 5 was the released at the end of 2012 which was 18% thinner and 20% lighter.</a:t>
            </a:r>
          </a:p>
        </p:txBody>
      </p:sp>
      <p:cxnSp>
        <p:nvCxnSpPr>
          <p:cNvPr id="115" name="Shape 115"/>
          <p:cNvCxnSpPr/>
          <p:nvPr/>
        </p:nvCxnSpPr>
        <p:spPr>
          <a:xfrm>
            <a:off x="6221350" y="2815475"/>
            <a:ext cx="3299" cy="336299"/>
          </a:xfrm>
          <a:prstGeom prst="straightConnector1">
            <a:avLst/>
          </a:prstGeom>
          <a:noFill/>
          <a:ln cap="flat" w="19050">
            <a:solidFill>
              <a:schemeClr val="dk2"/>
            </a:solidFill>
            <a:prstDash val="solid"/>
            <a:round/>
            <a:headEnd len="lg" w="lg" type="none"/>
            <a:tailEnd len="lg" w="lg" type="none"/>
          </a:ln>
        </p:spPr>
      </p:cxnSp>
      <p:cxnSp>
        <p:nvCxnSpPr>
          <p:cNvPr id="116" name="Shape 116"/>
          <p:cNvCxnSpPr/>
          <p:nvPr/>
        </p:nvCxnSpPr>
        <p:spPr>
          <a:xfrm>
            <a:off x="7062775" y="2815475"/>
            <a:ext cx="3299" cy="336299"/>
          </a:xfrm>
          <a:prstGeom prst="straightConnector1">
            <a:avLst/>
          </a:prstGeom>
          <a:noFill/>
          <a:ln cap="flat" w="19050">
            <a:solidFill>
              <a:schemeClr val="dk2"/>
            </a:solidFill>
            <a:prstDash val="solid"/>
            <a:round/>
            <a:headEnd len="lg" w="lg" type="none"/>
            <a:tailEnd len="lg" w="lg" type="none"/>
          </a:ln>
        </p:spPr>
      </p:cxnSp>
      <p:sp>
        <p:nvSpPr>
          <p:cNvPr id="117" name="Shape 117"/>
          <p:cNvSpPr txBox="1"/>
          <p:nvPr/>
        </p:nvSpPr>
        <p:spPr>
          <a:xfrm>
            <a:off x="6513250" y="3377800"/>
            <a:ext cx="1610699" cy="1560299"/>
          </a:xfrm>
          <a:prstGeom prst="rect">
            <a:avLst/>
          </a:prstGeom>
          <a:noFill/>
          <a:ln>
            <a:noFill/>
          </a:ln>
        </p:spPr>
        <p:txBody>
          <a:bodyPr anchorCtr="0" anchor="t" bIns="91425" lIns="91425" rIns="91425" tIns="91425">
            <a:noAutofit/>
          </a:bodyPr>
          <a:lstStyle/>
          <a:p>
            <a:pPr lvl="0" rtl="0">
              <a:spcBef>
                <a:spcPts val="0"/>
              </a:spcBef>
              <a:buNone/>
            </a:pPr>
            <a:r>
              <a:rPr lang="en-GB" sz="900"/>
              <a:t>The iPhone 5s and 5c were then released, the iPhone 5c was made from plastic and came in a variety of colours, which was a lower price option. The 5s </a:t>
            </a:r>
            <a:r>
              <a:rPr lang="en-GB" sz="900">
                <a:solidFill>
                  <a:srgbClr val="333333"/>
                </a:solidFill>
              </a:rPr>
              <a:t>and added a security enhancement in the form of a fingerprint identity sensor.</a:t>
            </a:r>
          </a:p>
        </p:txBody>
      </p:sp>
      <p:sp>
        <p:nvSpPr>
          <p:cNvPr id="118" name="Shape 118"/>
          <p:cNvSpPr txBox="1"/>
          <p:nvPr/>
        </p:nvSpPr>
        <p:spPr>
          <a:xfrm>
            <a:off x="6768850" y="3046737"/>
            <a:ext cx="810900" cy="512400"/>
          </a:xfrm>
          <a:prstGeom prst="rect">
            <a:avLst/>
          </a:prstGeom>
          <a:noFill/>
          <a:ln>
            <a:noFill/>
          </a:ln>
        </p:spPr>
        <p:txBody>
          <a:bodyPr anchorCtr="0" anchor="t" bIns="91425" lIns="91425" rIns="91425" tIns="91425">
            <a:noAutofit/>
          </a:bodyPr>
          <a:lstStyle/>
          <a:p>
            <a:pPr lvl="0" rtl="0">
              <a:spcBef>
                <a:spcPts val="0"/>
              </a:spcBef>
              <a:buNone/>
            </a:pPr>
            <a:r>
              <a:rPr lang="en-GB"/>
              <a:t>2013</a:t>
            </a:r>
          </a:p>
        </p:txBody>
      </p:sp>
      <p:sp>
        <p:nvSpPr>
          <p:cNvPr id="119" name="Shape 119"/>
          <p:cNvSpPr txBox="1"/>
          <p:nvPr/>
        </p:nvSpPr>
        <p:spPr>
          <a:xfrm>
            <a:off x="8497350" y="2471225"/>
            <a:ext cx="810900" cy="512400"/>
          </a:xfrm>
          <a:prstGeom prst="rect">
            <a:avLst/>
          </a:prstGeom>
          <a:noFill/>
          <a:ln>
            <a:noFill/>
          </a:ln>
        </p:spPr>
        <p:txBody>
          <a:bodyPr anchorCtr="0" anchor="t" bIns="91425" lIns="91425" rIns="91425" tIns="91425">
            <a:noAutofit/>
          </a:bodyPr>
          <a:lstStyle/>
          <a:p>
            <a:pPr lvl="0" rtl="0">
              <a:spcBef>
                <a:spcPts val="0"/>
              </a:spcBef>
              <a:buNone/>
            </a:pPr>
            <a:r>
              <a:rPr lang="en-GB"/>
              <a:t>2014</a:t>
            </a:r>
          </a:p>
        </p:txBody>
      </p:sp>
      <p:sp>
        <p:nvSpPr>
          <p:cNvPr id="120" name="Shape 120"/>
          <p:cNvSpPr txBox="1"/>
          <p:nvPr/>
        </p:nvSpPr>
        <p:spPr>
          <a:xfrm>
            <a:off x="8123950" y="3262875"/>
            <a:ext cx="1115099" cy="1251899"/>
          </a:xfrm>
          <a:prstGeom prst="rect">
            <a:avLst/>
          </a:prstGeom>
          <a:noFill/>
          <a:ln>
            <a:noFill/>
          </a:ln>
        </p:spPr>
        <p:txBody>
          <a:bodyPr anchorCtr="0" anchor="t" bIns="91425" lIns="91425" rIns="91425" tIns="91425">
            <a:noAutofit/>
          </a:bodyPr>
          <a:lstStyle/>
          <a:p>
            <a:pPr>
              <a:spcBef>
                <a:spcPts val="0"/>
              </a:spcBef>
              <a:buNone/>
            </a:pPr>
            <a:r>
              <a:rPr lang="en-GB" sz="1000"/>
              <a:t>6 and 6 plus were released which included NFC circuitry allowing you to buy things using Apple pay technology</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GB"/>
              <a:t>What is it used for</a:t>
            </a:r>
          </a:p>
        </p:txBody>
      </p:sp>
      <p:sp>
        <p:nvSpPr>
          <p:cNvPr id="126" name="Shape 126"/>
          <p:cNvSpPr txBox="1"/>
          <p:nvPr>
            <p:ph idx="1" type="body"/>
          </p:nvPr>
        </p:nvSpPr>
        <p:spPr>
          <a:xfrm>
            <a:off x="457200" y="1063375"/>
            <a:ext cx="8229600" cy="3725699"/>
          </a:xfrm>
          <a:prstGeom prst="rect">
            <a:avLst/>
          </a:prstGeom>
        </p:spPr>
        <p:txBody>
          <a:bodyPr anchorCtr="0" anchor="t" bIns="91425" lIns="91425" rIns="91425" tIns="91425">
            <a:noAutofit/>
          </a:bodyPr>
          <a:lstStyle/>
          <a:p>
            <a:pPr indent="-342900" lvl="0" marL="457200" rtl="0">
              <a:spcBef>
                <a:spcPts val="0"/>
              </a:spcBef>
              <a:buClr>
                <a:schemeClr val="dk1"/>
              </a:buClr>
              <a:buSzPct val="100000"/>
              <a:buFont typeface="Arial"/>
              <a:buChar char="●"/>
            </a:pPr>
            <a:r>
              <a:rPr lang="en-GB" sz="1800"/>
              <a:t>The Iphone can be used for a variety of things mainly linking to the internet and apps that also use the internet. </a:t>
            </a:r>
            <a:r>
              <a:rPr lang="en-GB" sz="1800">
                <a:solidFill>
                  <a:srgbClr val="333333"/>
                </a:solidFill>
              </a:rPr>
              <a:t> </a:t>
            </a:r>
          </a:p>
          <a:p>
            <a:pPr indent="-342900" lvl="0" marL="457200" rtl="0">
              <a:spcBef>
                <a:spcPts val="0"/>
              </a:spcBef>
              <a:buClr>
                <a:srgbClr val="333333"/>
              </a:buClr>
              <a:buSzPct val="100000"/>
              <a:buFont typeface="Arial"/>
              <a:buChar char="●"/>
            </a:pPr>
            <a:r>
              <a:rPr lang="en-GB" sz="1800">
                <a:solidFill>
                  <a:srgbClr val="333333"/>
                </a:solidFill>
              </a:rPr>
              <a:t>You can use the Iphone to make and receive calls, watch movies, listen to music, browse the Web, and send and receive e-mail and text messages. You can also take pictures and video with a built-in camera, import photos from your computer and organize them all using the iPhone's software. It is more like a computer than a phone.</a:t>
            </a:r>
          </a:p>
          <a:p>
            <a:pPr indent="-342900" lvl="0" marL="457200" rtl="0">
              <a:spcBef>
                <a:spcPts val="0"/>
              </a:spcBef>
              <a:buClr>
                <a:srgbClr val="333333"/>
              </a:buClr>
              <a:buSzPct val="100000"/>
              <a:buFont typeface="Arial"/>
              <a:buChar char="●"/>
            </a:pPr>
            <a:r>
              <a:rPr lang="en-GB" sz="1800">
                <a:solidFill>
                  <a:srgbClr val="333333"/>
                </a:solidFill>
              </a:rPr>
              <a:t>Iphones can be used for apps such as twitter, facebook and instagram which are the biggest social networking sites where apps are available on Iphone making them easy to access.</a:t>
            </a:r>
          </a:p>
          <a:p>
            <a:pPr indent="-342900" lvl="0" marL="457200" rtl="0">
              <a:spcBef>
                <a:spcPts val="0"/>
              </a:spcBef>
              <a:buClr>
                <a:srgbClr val="333333"/>
              </a:buClr>
              <a:buSzPct val="100000"/>
              <a:buFont typeface="Arial"/>
              <a:buChar char="●"/>
            </a:pPr>
            <a:r>
              <a:rPr lang="en-GB" sz="1800">
                <a:solidFill>
                  <a:srgbClr val="333333"/>
                </a:solidFill>
              </a:rPr>
              <a:t>Apps to analyze data for better decision making and more powerful transactions.</a:t>
            </a:r>
          </a:p>
          <a:p>
            <a:pPr indent="-342900" lvl="0" marL="457200" rtl="0">
              <a:spcBef>
                <a:spcPts val="0"/>
              </a:spcBef>
              <a:buClr>
                <a:srgbClr val="333333"/>
              </a:buClr>
              <a:buSzPct val="100000"/>
              <a:buFont typeface="Arial"/>
              <a:buChar char="●"/>
            </a:pPr>
            <a:r>
              <a:rPr lang="en-GB" sz="1800">
                <a:solidFill>
                  <a:srgbClr val="333333"/>
                </a:solidFill>
              </a:rPr>
              <a:t>Apps that allow businesses to do what they have never done before.</a:t>
            </a:r>
          </a:p>
          <a:p>
            <a:pPr indent="-342900" lvl="0" marL="457200">
              <a:spcBef>
                <a:spcPts val="0"/>
              </a:spcBef>
              <a:buClr>
                <a:srgbClr val="333333"/>
              </a:buClr>
              <a:buSzPct val="100000"/>
              <a:buFont typeface="Arial"/>
              <a:buChar char="●"/>
            </a:pPr>
            <a:r>
              <a:rPr lang="en-GB" sz="1800">
                <a:solidFill>
                  <a:srgbClr val="333333"/>
                </a:solidFill>
              </a:rPr>
              <a:t>There are apps for everything you need on the iPhone.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GB"/>
              <a:t>Facts and Statistics</a:t>
            </a:r>
          </a:p>
        </p:txBody>
      </p:sp>
      <p:sp>
        <p:nvSpPr>
          <p:cNvPr id="132" name="Shape 132"/>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42900" lvl="0" marL="457200" rtl="0">
              <a:spcBef>
                <a:spcPts val="0"/>
              </a:spcBef>
              <a:buClr>
                <a:schemeClr val="dk1"/>
              </a:buClr>
              <a:buSzPct val="100000"/>
              <a:buFont typeface="Arial"/>
              <a:buChar char="●"/>
            </a:pPr>
            <a:r>
              <a:rPr lang="en-GB" sz="1800"/>
              <a:t>The one millionth Iphone was sold just 74 days after its launch.</a:t>
            </a:r>
          </a:p>
          <a:p>
            <a:pPr indent="-342900" lvl="0" marL="457200" rtl="0">
              <a:spcBef>
                <a:spcPts val="0"/>
              </a:spcBef>
              <a:buClr>
                <a:schemeClr val="dk1"/>
              </a:buClr>
              <a:buSzPct val="100000"/>
              <a:buFont typeface="Arial"/>
              <a:buChar char="●"/>
            </a:pPr>
            <a:r>
              <a:rPr lang="en-GB" sz="1800"/>
              <a:t>In 2008 1 million Iphone 3G’s were sold on the first weekend.</a:t>
            </a:r>
          </a:p>
          <a:p>
            <a:pPr indent="-342900" lvl="0" marL="457200" rtl="0">
              <a:spcBef>
                <a:spcPts val="0"/>
              </a:spcBef>
              <a:buClr>
                <a:schemeClr val="dk1"/>
              </a:buClr>
              <a:buSzPct val="100000"/>
              <a:buFont typeface="Arial"/>
              <a:buChar char="●"/>
            </a:pPr>
            <a:r>
              <a:rPr lang="en-GB" sz="1800"/>
              <a:t>In 2009 there was 1 billion app store downloads and over 100,000 apps available.</a:t>
            </a:r>
          </a:p>
          <a:p>
            <a:pPr indent="-342900" lvl="0" marL="457200" rtl="0">
              <a:spcBef>
                <a:spcPts val="0"/>
              </a:spcBef>
              <a:buClr>
                <a:schemeClr val="dk1"/>
              </a:buClr>
              <a:buSzPct val="100000"/>
              <a:buFont typeface="Arial"/>
              <a:buChar char="●"/>
            </a:pPr>
            <a:r>
              <a:rPr lang="en-GB" sz="1800"/>
              <a:t>In 2011 NASA’s astronauts use the iPhone to help track their scientific results.</a:t>
            </a:r>
          </a:p>
          <a:p>
            <a:pPr indent="-342900" lvl="0" marL="457200" rtl="0">
              <a:spcBef>
                <a:spcPts val="0"/>
              </a:spcBef>
              <a:buClr>
                <a:schemeClr val="dk1"/>
              </a:buClr>
              <a:buSzPct val="100000"/>
              <a:buFont typeface="Arial"/>
              <a:buChar char="●"/>
            </a:pPr>
            <a:r>
              <a:rPr lang="en-GB" sz="1800"/>
              <a:t>There are now 1.3 million apps available in the app store.</a:t>
            </a:r>
          </a:p>
          <a:p>
            <a:pPr indent="-342900" lvl="0" marL="457200" rtl="0">
              <a:spcBef>
                <a:spcPts val="0"/>
              </a:spcBef>
              <a:buClr>
                <a:schemeClr val="dk1"/>
              </a:buClr>
              <a:buSzPct val="100000"/>
              <a:buFont typeface="Arial"/>
              <a:buChar char="●"/>
            </a:pPr>
            <a:r>
              <a:rPr lang="en-GB" sz="1800"/>
              <a:t>There were 2 million pre orders of the iPhone 5 in the first 24 hours, which was an increase from the iPhone 4 and 4S.</a:t>
            </a:r>
          </a:p>
          <a:p>
            <a:pPr indent="-342900" lvl="0" marL="457200" rtl="0">
              <a:spcBef>
                <a:spcPts val="0"/>
              </a:spcBef>
              <a:buClr>
                <a:schemeClr val="dk1"/>
              </a:buClr>
              <a:buSzPct val="100000"/>
              <a:buFont typeface="Arial"/>
              <a:buChar char="●"/>
            </a:pPr>
            <a:r>
              <a:rPr lang="en-GB" sz="1800"/>
              <a:t>83% of iPhone 5 buyers upgraded from the previous iPhone.</a:t>
            </a:r>
          </a:p>
          <a:p>
            <a:pPr indent="-342900" lvl="0" marL="457200" rtl="0">
              <a:spcBef>
                <a:spcPts val="0"/>
              </a:spcBef>
              <a:buClr>
                <a:schemeClr val="dk1"/>
              </a:buClr>
              <a:buSzPct val="100000"/>
              <a:buFont typeface="Arial"/>
              <a:buChar char="●"/>
            </a:pPr>
            <a:r>
              <a:rPr lang="en-GB" sz="1800"/>
              <a:t>9 million Iphone 5s and 5c’s were sold in just 3 days.</a:t>
            </a:r>
          </a:p>
          <a:p>
            <a:pPr indent="-342900" lvl="0" marL="457200" rtl="0">
              <a:spcBef>
                <a:spcPts val="0"/>
              </a:spcBef>
              <a:buClr>
                <a:schemeClr val="dk1"/>
              </a:buClr>
              <a:buSzPct val="100000"/>
              <a:buFont typeface="Arial"/>
              <a:buChar char="●"/>
            </a:pPr>
            <a:r>
              <a:rPr lang="en-GB" sz="1800"/>
              <a:t>iPhone 6 and 6 plus sold 10 million in it’s first weekend.</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