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67" r:id="rId4"/>
    <p:sldId id="272" r:id="rId5"/>
    <p:sldId id="274" r:id="rId6"/>
    <p:sldId id="275" r:id="rId7"/>
    <p:sldId id="278" r:id="rId8"/>
    <p:sldId id="279" r:id="rId9"/>
    <p:sldId id="280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C265A-E695-4436-845F-1067FC70E439}" type="datetimeFigureOut">
              <a:rPr lang="en-GB" smtClean="0"/>
              <a:t>22/09/2014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3BC26-9DB7-4DDD-B58B-8A97A5B1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6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the</a:t>
            </a:r>
            <a:r>
              <a:rPr lang="en-GB" baseline="0" dirty="0" smtClean="0"/>
              <a:t> first part of the magazine you see</a:t>
            </a:r>
          </a:p>
          <a:p>
            <a:r>
              <a:rPr lang="en-GB" baseline="0" dirty="0" smtClean="0"/>
              <a:t>It attracts you to buy the magazine</a:t>
            </a:r>
          </a:p>
          <a:p>
            <a:r>
              <a:rPr lang="en-GB" baseline="0" dirty="0" smtClean="0"/>
              <a:t>It tells you what’s inside the magazine</a:t>
            </a:r>
          </a:p>
          <a:p>
            <a:r>
              <a:rPr lang="en-GB" baseline="0" dirty="0" smtClean="0"/>
              <a:t>It tells you what the magazine is called</a:t>
            </a:r>
          </a:p>
          <a:p>
            <a:r>
              <a:rPr lang="en-GB" baseline="0" dirty="0" smtClean="0"/>
              <a:t>It tells you who the audience of the magazine 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3BC26-9DB7-4DDD-B58B-8A97A5B191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key conventions of a front cover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3BC26-9DB7-4DDD-B58B-8A97A5B191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2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7C16-33F2-4D9D-B310-59F955B952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C222C-F1D4-4C5B-86BD-8F3F15EA93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E2A3-A3AD-4970-A23D-ED87DB55AE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DA3155-87FE-4318-B0AE-2767DB5752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86396-CC4F-45FA-820A-EDE460D7C1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7330-01E6-4D09-AB57-D379CC6737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89C1-DA00-4248-8462-F04D82B0A4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E8E2D-CFE4-409A-B384-0218ECCAC8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D509-E6A3-4113-A322-8A63FF1B40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1BED-BF60-4AED-8DB5-08403C5CF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F0CD0-585D-4F06-A9B8-077AA79EB5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FCA76-1442-4C1A-BE76-AB51BAFCA1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5F197-90A5-46C5-AA1F-1DD68CCD784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Conventions </a:t>
            </a:r>
            <a:br>
              <a:rPr lang="en-GB" sz="4000" dirty="0"/>
            </a:br>
            <a:r>
              <a:rPr lang="en-GB" sz="4000" dirty="0"/>
              <a:t>of </a:t>
            </a:r>
            <a:br>
              <a:rPr lang="en-GB" sz="4000" dirty="0"/>
            </a:br>
            <a:r>
              <a:rPr lang="en-GB" sz="4000" dirty="0"/>
              <a:t>Magazine Front Covers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Magazines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 will learn:</a:t>
            </a:r>
          </a:p>
          <a:p>
            <a:pPr lvl="1"/>
            <a:r>
              <a:rPr lang="en-GB" dirty="0" smtClean="0"/>
              <a:t>The key conventions of a magazine front cover</a:t>
            </a:r>
          </a:p>
          <a:p>
            <a:pPr lvl="1"/>
            <a:r>
              <a:rPr lang="en-GB" dirty="0" smtClean="0"/>
              <a:t>The conventions of straplines</a:t>
            </a:r>
          </a:p>
          <a:p>
            <a:r>
              <a:rPr lang="en-GB" dirty="0" smtClean="0"/>
              <a:t>How I will show I’ve learnt it</a:t>
            </a:r>
          </a:p>
          <a:p>
            <a:pPr lvl="1"/>
            <a:r>
              <a:rPr lang="en-GB" dirty="0" smtClean="0"/>
              <a:t>Magazine conventions task</a:t>
            </a:r>
          </a:p>
          <a:p>
            <a:pPr lvl="1"/>
            <a:r>
              <a:rPr lang="en-GB" dirty="0" smtClean="0"/>
              <a:t>Find and label my own front cover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 smtClean="0"/>
              <a:t>Key Word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word that is special to this subject that you need to remember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Look out for the key!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804248" y="908720"/>
            <a:ext cx="1821485" cy="1368152"/>
            <a:chOff x="6804248" y="908720"/>
            <a:chExt cx="1821485" cy="1368152"/>
          </a:xfrm>
        </p:grpSpPr>
        <p:pic>
          <p:nvPicPr>
            <p:cNvPr id="8" name="Picture 27" descr="C:\Documents and Settings\k.leadbetter\Local Settings\Temporary Internet Files\Content.IE5\485R57PD\MC90038975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04248" y="908720"/>
              <a:ext cx="1821485" cy="1292047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7740352" y="162880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</a:t>
            </a:r>
            <a:br>
              <a:rPr lang="en-GB" dirty="0" smtClean="0"/>
            </a:br>
            <a:r>
              <a:rPr lang="en-GB" dirty="0" smtClean="0"/>
              <a:t>Magazine Front Covers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Why is the front cover of a magazine so important?</a:t>
            </a:r>
            <a:endParaRPr lang="en-GB" dirty="0"/>
          </a:p>
        </p:txBody>
      </p:sp>
      <p:pic>
        <p:nvPicPr>
          <p:cNvPr id="2050" name="Picture 2" descr="http://iapetusgallery.files.wordpress.com/2011/09/house-beautiful-oct-11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4256"/>
            <a:ext cx="2138391" cy="30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xhorn.brandondennis.netdna-cdn.com/wp-content/images/playstation-magazine-55-841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05" y="2544706"/>
            <a:ext cx="23699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6.fanpop.com/image/photos/33700000/Men-s-Health-Magazine-Russia-liam-hemsworth-33723953-905-1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50" y="2544706"/>
            <a:ext cx="2842461" cy="38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mediate.co.uk/wp-content/uploads/2014/05/COVER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65039"/>
            <a:ext cx="3532643" cy="52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91469" y="-77961"/>
            <a:ext cx="8229600" cy="1143000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Front Cover Conventions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63135" y="137512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Masthead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97177" y="2821578"/>
            <a:ext cx="1223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err="1" smtClean="0"/>
              <a:t>Coverline</a:t>
            </a:r>
            <a:r>
              <a:rPr lang="en-GB" sz="1600" dirty="0" smtClean="0"/>
              <a:t> or strapline</a:t>
            </a:r>
            <a:endParaRPr lang="en-GB" sz="16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200801" y="300965"/>
            <a:ext cx="1511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Skyline</a:t>
            </a:r>
            <a:endParaRPr lang="en-GB" dirty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506741" y="2636912"/>
            <a:ext cx="827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</a:t>
            </a:r>
            <a:r>
              <a:rPr lang="en-GB" dirty="0" smtClean="0"/>
              <a:t>uff</a:t>
            </a:r>
            <a:endParaRPr lang="en-GB" dirty="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146131" y="352458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Cover image 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6984430" y="5985284"/>
            <a:ext cx="1944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/>
              <a:t>Dateline/Issue</a:t>
            </a:r>
            <a:endParaRPr lang="en-GB" sz="1600" dirty="0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17507" y="4933106"/>
            <a:ext cx="1331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/>
              <a:t>Direct Address</a:t>
            </a:r>
            <a:endParaRPr lang="en-GB" sz="1600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V="1">
            <a:off x="4354602" y="4165935"/>
            <a:ext cx="0" cy="1867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308304" y="4941168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Pull quote</a:t>
            </a:r>
            <a:endParaRPr lang="en-GB" dirty="0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4526633" y="300965"/>
            <a:ext cx="1511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Selling Line</a:t>
            </a:r>
            <a:endParaRPr lang="en-GB" dirty="0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1663135" y="4261113"/>
            <a:ext cx="1223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/>
              <a:t>Kicker</a:t>
            </a:r>
            <a:endParaRPr lang="en-GB" sz="16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444208" y="6154561"/>
            <a:ext cx="648742" cy="29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83066" y="4509120"/>
            <a:ext cx="89279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21139" y="1558484"/>
            <a:ext cx="742749" cy="531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088" idx="1"/>
          </p:cNvCxnSpPr>
          <p:nvPr/>
        </p:nvCxnSpPr>
        <p:spPr>
          <a:xfrm flipH="1">
            <a:off x="6660232" y="2821578"/>
            <a:ext cx="846509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652120" y="3406353"/>
            <a:ext cx="1656184" cy="854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80112" y="670297"/>
            <a:ext cx="1926629" cy="394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88024" y="670297"/>
            <a:ext cx="72008" cy="454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80" idx="3"/>
          </p:cNvCxnSpPr>
          <p:nvPr/>
        </p:nvCxnSpPr>
        <p:spPr>
          <a:xfrm>
            <a:off x="2821139" y="3113966"/>
            <a:ext cx="1102789" cy="410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080" idx="3"/>
          </p:cNvCxnSpPr>
          <p:nvPr/>
        </p:nvCxnSpPr>
        <p:spPr>
          <a:xfrm>
            <a:off x="2821139" y="3113966"/>
            <a:ext cx="1102789" cy="1147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71800" y="3319275"/>
            <a:ext cx="1080120" cy="2485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2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4" grpId="0"/>
      <p:bldP spid="3091" grpId="0"/>
      <p:bldP spid="3098" grpId="0"/>
      <p:bldP spid="4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Conventions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64704"/>
            <a:ext cx="4040188" cy="4641379"/>
          </a:xfrm>
        </p:spPr>
        <p:txBody>
          <a:bodyPr/>
          <a:lstStyle/>
          <a:p>
            <a:r>
              <a:rPr lang="en-GB" sz="1800" dirty="0" err="1"/>
              <a:t>Coverline</a:t>
            </a:r>
            <a:r>
              <a:rPr lang="en-GB" sz="1800" dirty="0"/>
              <a:t>/strapline</a:t>
            </a:r>
          </a:p>
          <a:p>
            <a:pPr lvl="1"/>
            <a:r>
              <a:rPr lang="en-GB" sz="1600" dirty="0"/>
              <a:t>A catchy phrase that tells you what an article in the magazine is about</a:t>
            </a:r>
          </a:p>
          <a:p>
            <a:r>
              <a:rPr lang="en-GB" sz="1800" dirty="0" smtClean="0"/>
              <a:t>Dateline</a:t>
            </a:r>
          </a:p>
          <a:p>
            <a:pPr lvl="1"/>
            <a:r>
              <a:rPr lang="en-GB" sz="1600" dirty="0" smtClean="0"/>
              <a:t>The month the magazine is issued</a:t>
            </a:r>
          </a:p>
          <a:p>
            <a:r>
              <a:rPr lang="en-GB" sz="1800" dirty="0" smtClean="0"/>
              <a:t>Kicker</a:t>
            </a:r>
            <a:endParaRPr lang="en-GB" sz="1800" dirty="0"/>
          </a:p>
          <a:p>
            <a:pPr lvl="1"/>
            <a:r>
              <a:rPr lang="en-GB" sz="1600" dirty="0" smtClean="0"/>
              <a:t>The largest </a:t>
            </a:r>
            <a:r>
              <a:rPr lang="en-GB" sz="1600" dirty="0" err="1" smtClean="0"/>
              <a:t>coverline</a:t>
            </a:r>
            <a:r>
              <a:rPr lang="en-GB" sz="1600" dirty="0" smtClean="0"/>
              <a:t> – usually placed near the bottom of the page</a:t>
            </a:r>
          </a:p>
          <a:p>
            <a:r>
              <a:rPr lang="en-GB" sz="1800" dirty="0" smtClean="0"/>
              <a:t>Masthead</a:t>
            </a:r>
            <a:endParaRPr lang="en-GB" sz="1800" dirty="0"/>
          </a:p>
          <a:p>
            <a:pPr lvl="1"/>
            <a:r>
              <a:rPr lang="en-GB" sz="1600" dirty="0"/>
              <a:t>The title of the magazine – it is placed at the top of the magazine to stand </a:t>
            </a:r>
            <a:r>
              <a:rPr lang="en-GB" sz="1600" dirty="0" smtClean="0"/>
              <a:t>out</a:t>
            </a:r>
          </a:p>
          <a:p>
            <a:r>
              <a:rPr lang="en-GB" sz="1800" dirty="0"/>
              <a:t>Puff</a:t>
            </a:r>
          </a:p>
          <a:p>
            <a:pPr lvl="1"/>
            <a:r>
              <a:rPr lang="en-GB" sz="1600" dirty="0"/>
              <a:t>A coloured block (like a sticker) on the front cover with information that help sell the magazine</a:t>
            </a:r>
          </a:p>
          <a:p>
            <a:r>
              <a:rPr lang="en-GB" sz="1800" dirty="0"/>
              <a:t>Pull quote</a:t>
            </a:r>
          </a:p>
          <a:p>
            <a:pPr lvl="1"/>
            <a:r>
              <a:rPr lang="en-GB" sz="1600" dirty="0"/>
              <a:t>A quote taken directly from an article inside</a:t>
            </a:r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803845"/>
            <a:ext cx="4041775" cy="4425355"/>
          </a:xfrm>
        </p:spPr>
        <p:txBody>
          <a:bodyPr/>
          <a:lstStyle/>
          <a:p>
            <a:r>
              <a:rPr lang="en-GB" sz="1800" dirty="0" smtClean="0"/>
              <a:t>Selling Line</a:t>
            </a:r>
          </a:p>
          <a:p>
            <a:pPr lvl="1"/>
            <a:r>
              <a:rPr lang="en-GB" sz="1600" dirty="0" smtClean="0"/>
              <a:t>A phrase that makes the magazine sound attractive</a:t>
            </a:r>
          </a:p>
          <a:p>
            <a:r>
              <a:rPr lang="en-GB" sz="1800" dirty="0" smtClean="0"/>
              <a:t>Skyline</a:t>
            </a:r>
          </a:p>
          <a:p>
            <a:pPr lvl="1"/>
            <a:r>
              <a:rPr lang="en-GB" sz="1600" dirty="0" smtClean="0"/>
              <a:t>A coloured block at the top of the magazine.  It often contains the selling line</a:t>
            </a:r>
          </a:p>
          <a:p>
            <a:r>
              <a:rPr lang="en-GB" sz="1800" dirty="0" smtClean="0"/>
              <a:t>Direct Address</a:t>
            </a:r>
          </a:p>
          <a:p>
            <a:pPr lvl="1"/>
            <a:r>
              <a:rPr lang="en-GB" sz="1600" dirty="0" smtClean="0"/>
              <a:t>The audience is directly spoken to using the first person ‘you’ and imperatives</a:t>
            </a:r>
          </a:p>
          <a:p>
            <a:r>
              <a:rPr lang="en-GB" sz="1800" dirty="0" smtClean="0"/>
              <a:t>Left Third</a:t>
            </a:r>
          </a:p>
          <a:p>
            <a:pPr lvl="1"/>
            <a:r>
              <a:rPr lang="en-GB" sz="1600" dirty="0" smtClean="0"/>
              <a:t>The main </a:t>
            </a:r>
            <a:r>
              <a:rPr lang="en-GB" sz="1600" dirty="0" err="1" smtClean="0"/>
              <a:t>coverlines</a:t>
            </a:r>
            <a:r>
              <a:rPr lang="en-GB" sz="1600" dirty="0" smtClean="0"/>
              <a:t> are shown on the left hand side of the magazine so they can be seen on a horizontal shelf</a:t>
            </a:r>
          </a:p>
          <a:p>
            <a:r>
              <a:rPr lang="en-GB" sz="1800" dirty="0"/>
              <a:t>Website</a:t>
            </a:r>
          </a:p>
          <a:p>
            <a:pPr lvl="1"/>
            <a:r>
              <a:rPr lang="en-GB" sz="1600" dirty="0"/>
              <a:t>The magazine’s website address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1861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www.immediate.co.uk/wp-content/uploads/2013/08/2013_034_1_R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21" y="1265792"/>
            <a:ext cx="3438128" cy="45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3000" cy="922337"/>
          </a:xfrm>
        </p:spPr>
        <p:txBody>
          <a:bodyPr/>
          <a:lstStyle/>
          <a:p>
            <a:pPr algn="l"/>
            <a:r>
              <a:rPr lang="en-GB" sz="2400"/>
              <a:t>Conventions of straplines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2676" y="5139869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Alliteration</a:t>
            </a:r>
            <a:endParaRPr lang="en-GB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796137" y="476672"/>
            <a:ext cx="22579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6699"/>
                </a:solidFill>
              </a:rPr>
              <a:t>Exaggeration </a:t>
            </a:r>
          </a:p>
          <a:p>
            <a:pPr>
              <a:spcBef>
                <a:spcPct val="50000"/>
              </a:spcBef>
            </a:pPr>
            <a:endParaRPr lang="en-GB" dirty="0" smtClean="0">
              <a:solidFill>
                <a:srgbClr val="FF6699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69107" y="2355211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6699"/>
                </a:solidFill>
              </a:rPr>
              <a:t>Quotations</a:t>
            </a:r>
            <a:endParaRPr lang="en-GB" dirty="0">
              <a:solidFill>
                <a:srgbClr val="FF6699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019925" y="4797425"/>
            <a:ext cx="172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Exclamations</a:t>
            </a:r>
            <a:endParaRPr lang="en-GB" dirty="0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079500" y="2747964"/>
            <a:ext cx="14907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5919673" y="4944062"/>
            <a:ext cx="875891" cy="13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2081341" y="5233982"/>
            <a:ext cx="977822" cy="1948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3635896" y="692696"/>
            <a:ext cx="2088232" cy="4975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39552" y="3234711"/>
            <a:ext cx="172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6699"/>
                </a:solidFill>
              </a:rPr>
              <a:t>Direct address</a:t>
            </a:r>
            <a:endParaRPr lang="en-GB" dirty="0">
              <a:solidFill>
                <a:srgbClr val="FF6699"/>
              </a:solidFill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2268340" y="3419377"/>
            <a:ext cx="475481" cy="13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30" grpId="0"/>
      <p:bldP spid="513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6250"/>
            <a:ext cx="3609975" cy="201613"/>
          </a:xfrm>
        </p:spPr>
        <p:txBody>
          <a:bodyPr/>
          <a:lstStyle/>
          <a:p>
            <a:r>
              <a:rPr lang="en-GB" sz="2400"/>
              <a:t>Design and layout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844675"/>
            <a:ext cx="3970337" cy="4281488"/>
          </a:xfrm>
        </p:spPr>
        <p:txBody>
          <a:bodyPr/>
          <a:lstStyle/>
          <a:p>
            <a:r>
              <a:rPr lang="en-GB" sz="2000" dirty="0"/>
              <a:t>Maximum of three font colours</a:t>
            </a:r>
          </a:p>
          <a:p>
            <a:r>
              <a:rPr lang="en-GB" sz="2000" dirty="0"/>
              <a:t>Colours complement each other</a:t>
            </a:r>
          </a:p>
          <a:p>
            <a:r>
              <a:rPr lang="en-GB" sz="2000" dirty="0"/>
              <a:t>One or two font types</a:t>
            </a:r>
          </a:p>
          <a:p>
            <a:r>
              <a:rPr lang="en-GB" sz="2000" dirty="0"/>
              <a:t>Simple, easy to read font</a:t>
            </a:r>
          </a:p>
          <a:p>
            <a:r>
              <a:rPr lang="en-GB" sz="2000" dirty="0" smtClean="0"/>
              <a:t>Mixture </a:t>
            </a:r>
            <a:r>
              <a:rPr lang="en-GB" sz="2000" dirty="0"/>
              <a:t>of upper and lower case</a:t>
            </a:r>
          </a:p>
          <a:p>
            <a:r>
              <a:rPr lang="en-GB" sz="2000" dirty="0"/>
              <a:t>More straplines on the left</a:t>
            </a:r>
          </a:p>
          <a:p>
            <a:r>
              <a:rPr lang="en-GB" sz="2000" dirty="0"/>
              <a:t>Use of </a:t>
            </a:r>
            <a:r>
              <a:rPr lang="en-GB" sz="2000" dirty="0" smtClean="0"/>
              <a:t>different sized fonts for emphasis</a:t>
            </a:r>
            <a:endParaRPr lang="en-GB" sz="2000" dirty="0"/>
          </a:p>
          <a:p>
            <a:r>
              <a:rPr lang="en-GB" sz="2000" dirty="0"/>
              <a:t>Text frames the image</a:t>
            </a:r>
          </a:p>
          <a:p>
            <a:endParaRPr lang="en-GB" sz="2000" dirty="0"/>
          </a:p>
        </p:txBody>
      </p:sp>
      <p:pic>
        <p:nvPicPr>
          <p:cNvPr id="3076" name="Picture 4" descr="http://www.immediate.co.uk/wp-content/uploads/2013/08/2013_034_1_R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438128" cy="45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err="1" smtClean="0"/>
              <a:t>Analyse</a:t>
            </a:r>
            <a:r>
              <a:rPr lang="en-US" sz="3300" dirty="0" smtClean="0"/>
              <a:t> the Conventions of a Magazine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Find your own magazine front 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Label the conventions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Label examples of strapline techniques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Personal pronouns/direct address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Exclamations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Alliteration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Use of 3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Pull quotes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Instructions/imperatives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Any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807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365</Words>
  <Application>Microsoft Office PowerPoint</Application>
  <PresentationFormat>On-screen Show (4:3)</PresentationFormat>
  <Paragraphs>80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Conventions  of  Magazine Front Covers</vt:lpstr>
      <vt:lpstr>Magazines</vt:lpstr>
      <vt:lpstr>Key Word  A word that is special to this subject that you need to remember  Look out for the key!</vt:lpstr>
      <vt:lpstr>Discussion: Magazine Front Covers</vt:lpstr>
      <vt:lpstr>Front Cover Conventions</vt:lpstr>
      <vt:lpstr>Conventions</vt:lpstr>
      <vt:lpstr>Conventions of straplines</vt:lpstr>
      <vt:lpstr>Design and layout</vt:lpstr>
      <vt:lpstr>Analyse the Conventions of a Magazine</vt:lpstr>
    </vt:vector>
  </TitlesOfParts>
  <Company>Lordswood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Conventions of magazine front covers</dc:title>
  <dc:creator>diane</dc:creator>
  <cp:lastModifiedBy>Karen Leadbetter</cp:lastModifiedBy>
  <cp:revision>35</cp:revision>
  <dcterms:created xsi:type="dcterms:W3CDTF">2006-03-13T08:48:47Z</dcterms:created>
  <dcterms:modified xsi:type="dcterms:W3CDTF">2014-09-22T10:59:22Z</dcterms:modified>
</cp:coreProperties>
</file>