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2.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0" name="Shape 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3" name="Shape 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flipH="1" rot="10800000">
            <a:off x="0" y="2984999"/>
            <a:ext cx="9144000" cy="2158500"/>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0" name="Shape 10"/>
          <p:cNvSpPr/>
          <p:nvPr/>
        </p:nvSpPr>
        <p:spPr>
          <a:xfrm>
            <a:off x="0" y="2393175"/>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1" name="Shape 11"/>
          <p:cNvSpPr/>
          <p:nvPr/>
        </p:nvSpPr>
        <p:spPr>
          <a:xfrm flipH="1" rot="10800000">
            <a:off x="0" y="2983958"/>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2" name="Shape 12"/>
          <p:cNvSpPr txBox="1"/>
          <p:nvPr>
            <p:ph type="ctrTitle"/>
          </p:nvPr>
        </p:nvSpPr>
        <p:spPr>
          <a:xfrm>
            <a:off x="685800" y="1746892"/>
            <a:ext cx="7772400" cy="1238099"/>
          </a:xfrm>
          <a:prstGeom prst="rect">
            <a:avLst/>
          </a:prstGeom>
        </p:spPr>
        <p:txBody>
          <a:bodyPr anchorCtr="0" anchor="b"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3" name="Shape 13"/>
          <p:cNvSpPr txBox="1"/>
          <p:nvPr>
            <p:ph idx="1" type="subTitle"/>
          </p:nvPr>
        </p:nvSpPr>
        <p:spPr>
          <a:xfrm>
            <a:off x="685800" y="3093357"/>
            <a:ext cx="7772400" cy="666600"/>
          </a:xfrm>
          <a:prstGeom prst="rect">
            <a:avLst/>
          </a:prstGeom>
        </p:spPr>
        <p:txBody>
          <a:bodyPr anchorCtr="0" anchor="t" bIns="91425" lIns="91425" rIns="91425" tIns="91425"/>
          <a:lstStyle>
            <a:lvl1pPr algn="ctr">
              <a:spcBef>
                <a:spcPts val="0"/>
              </a:spcBef>
              <a:buClr>
                <a:schemeClr val="dk2"/>
              </a:buClr>
              <a:buSzPct val="100000"/>
              <a:buNone/>
              <a:defRPr i="1" sz="2400">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i="1" sz="2400">
                <a:solidFill>
                  <a:schemeClr val="dk2"/>
                </a:solidFill>
              </a:defRPr>
            </a:lvl4pPr>
            <a:lvl5pPr algn="ctr">
              <a:spcBef>
                <a:spcPts val="0"/>
              </a:spcBef>
              <a:buClr>
                <a:schemeClr val="dk2"/>
              </a:buClr>
              <a:buSzPct val="100000"/>
              <a:buNone/>
              <a:defRPr i="1" sz="2400">
                <a:solidFill>
                  <a:schemeClr val="dk2"/>
                </a:solidFill>
              </a:defRPr>
            </a:lvl5pPr>
            <a:lvl6pPr algn="ctr">
              <a:spcBef>
                <a:spcPts val="0"/>
              </a:spcBef>
              <a:buClr>
                <a:schemeClr val="dk2"/>
              </a:buClr>
              <a:buSzPct val="100000"/>
              <a:buNone/>
              <a:defRPr i="1" sz="2400">
                <a:solidFill>
                  <a:schemeClr val="dk2"/>
                </a:solidFill>
              </a:defRPr>
            </a:lvl6pPr>
            <a:lvl7pPr algn="ctr">
              <a:spcBef>
                <a:spcPts val="0"/>
              </a:spcBef>
              <a:buClr>
                <a:schemeClr val="dk2"/>
              </a:buClr>
              <a:buSzPct val="100000"/>
              <a:buNone/>
              <a:defRPr i="1" sz="2400">
                <a:solidFill>
                  <a:schemeClr val="dk2"/>
                </a:solidFill>
              </a:defRPr>
            </a:lvl7pPr>
            <a:lvl8pPr algn="ctr">
              <a:spcBef>
                <a:spcPts val="0"/>
              </a:spcBef>
              <a:buClr>
                <a:schemeClr val="dk2"/>
              </a:buClr>
              <a:buSzPct val="100000"/>
              <a:buNone/>
              <a:defRPr i="1" sz="2400">
                <a:solidFill>
                  <a:schemeClr val="dk2"/>
                </a:solidFill>
              </a:defRPr>
            </a:lvl8pPr>
            <a:lvl9pPr algn="ctr">
              <a:spcBef>
                <a:spcPts val="0"/>
              </a:spcBef>
              <a:buClr>
                <a:schemeClr val="dk2"/>
              </a:buClr>
              <a:buSzPct val="100000"/>
              <a:buNone/>
              <a:defRPr i="1" sz="2400">
                <a:solidFill>
                  <a:schemeClr val="dk2"/>
                </a:solidFill>
              </a:defRPr>
            </a:lvl9pPr>
          </a:lstStyle>
          <a:p/>
        </p:txBody>
      </p:sp>
      <p:sp>
        <p:nvSpPr>
          <p:cNvPr id="14" name="Shape 1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17" name="Shape 17"/>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18" name="Shape 18"/>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19" name="Shape 19"/>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24" name="Shape 24"/>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25" name="Shape 25"/>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28" name="Shape 28"/>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p:nvPr/>
        </p:nvSpPr>
        <p:spPr>
          <a:xfrm flipH="1" rot="10800000">
            <a:off x="0" y="1163100"/>
            <a:ext cx="9144000" cy="39803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2" name="Shape 32"/>
          <p:cNvSpPr/>
          <p:nvPr/>
        </p:nvSpPr>
        <p:spPr>
          <a:xfrm flipH="1">
            <a:off x="4526627" y="571349"/>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3" name="Shape 33"/>
          <p:cNvSpPr txBox="1"/>
          <p:nvPr>
            <p:ph type="title"/>
          </p:nvPr>
        </p:nvSpPr>
        <p:spPr>
          <a:xfrm>
            <a:off x="457200" y="205978"/>
            <a:ext cx="8229600" cy="857400"/>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p:nvPr/>
        </p:nvSpPr>
        <p:spPr>
          <a:xfrm rot="10800000">
            <a:off x="4526627" y="1162132"/>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35" name="Shape 3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1"/>
                </a:solidFill>
              </a:defRPr>
            </a:lvl1p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6" name="Shape 36"/>
        <p:cNvGrpSpPr/>
        <p:nvPr/>
      </p:nvGrpSpPr>
      <p:grpSpPr>
        <a:xfrm>
          <a:off x="0" y="0"/>
          <a:ext cx="0" cy="0"/>
          <a:chOff x="0" y="0"/>
          <a:chExt cx="0" cy="0"/>
        </a:xfrm>
      </p:grpSpPr>
      <p:sp>
        <p:nvSpPr>
          <p:cNvPr id="37" name="Shape 37"/>
          <p:cNvSpPr/>
          <p:nvPr/>
        </p:nvSpPr>
        <p:spPr>
          <a:xfrm flipH="1" rot="10800000">
            <a:off x="0" y="4412699"/>
            <a:ext cx="9144000" cy="730799"/>
          </a:xfrm>
          <a:prstGeom prst="rect">
            <a:avLst/>
          </a:prstGeom>
          <a:solidFill>
            <a:schemeClr val="lt1"/>
          </a:solidFill>
          <a:ln>
            <a:noFill/>
          </a:ln>
        </p:spPr>
        <p:txBody>
          <a:bodyPr anchorCtr="0" anchor="ctr" bIns="45700" lIns="91425" rIns="91425" tIns="45700">
            <a:noAutofit/>
          </a:bodyPr>
          <a:lstStyle/>
          <a:p>
            <a:pPr>
              <a:spcBef>
                <a:spcPts val="0"/>
              </a:spcBef>
              <a:buNone/>
            </a:pPr>
            <a:r>
              <a:t/>
            </a:r>
            <a:endParaRPr/>
          </a:p>
        </p:txBody>
      </p:sp>
      <p:sp>
        <p:nvSpPr>
          <p:cNvPr id="38" name="Shape 38"/>
          <p:cNvSpPr/>
          <p:nvPr/>
        </p:nvSpPr>
        <p:spPr>
          <a:xfrm flipH="1">
            <a:off x="4526627" y="3820834"/>
            <a:ext cx="4617372" cy="590502"/>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39" name="Shape 39"/>
          <p:cNvSpPr/>
          <p:nvPr/>
        </p:nvSpPr>
        <p:spPr>
          <a:xfrm rot="10800000">
            <a:off x="4526627" y="4411617"/>
            <a:ext cx="4617372" cy="571095"/>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a:spcBef>
                <a:spcPts val="0"/>
              </a:spcBef>
              <a:buNone/>
            </a:pPr>
            <a:r>
              <a:t/>
            </a:r>
            <a:endParaRPr/>
          </a:p>
        </p:txBody>
      </p:sp>
      <p:sp>
        <p:nvSpPr>
          <p:cNvPr id="40" name="Shape 40"/>
          <p:cNvSpPr txBox="1"/>
          <p:nvPr>
            <p:ph idx="1" type="body"/>
          </p:nvPr>
        </p:nvSpPr>
        <p:spPr>
          <a:xfrm>
            <a:off x="457200" y="4421726"/>
            <a:ext cx="8229600" cy="505200"/>
          </a:xfrm>
          <a:prstGeom prst="rect">
            <a:avLst/>
          </a:prstGeom>
        </p:spPr>
        <p:txBody>
          <a:bodyPr anchorCtr="0" anchor="ctr" bIns="91425" lIns="91425" rIns="91425" tIns="91425"/>
          <a:lstStyle>
            <a:lvl1pPr>
              <a:spcBef>
                <a:spcPts val="0"/>
              </a:spcBef>
              <a:buClr>
                <a:schemeClr val="dk2"/>
              </a:buClr>
              <a:buSzPct val="100000"/>
              <a:buNone/>
              <a:defRPr i="1" sz="2400">
                <a:solidFill>
                  <a:schemeClr val="dk2"/>
                </a:solidFill>
              </a:defRPr>
            </a:lvl1pPr>
          </a:lstStyle>
          <a:p/>
        </p:txBody>
      </p:sp>
      <p:sp>
        <p:nvSpPr>
          <p:cNvPr id="41" name="Shape 4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dk2"/>
                </a:solidFill>
              </a:defRPr>
            </a:lvl1p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2" name="Shape 42"/>
        <p:cNvGrpSpPr/>
        <p:nvPr/>
      </p:nvGrpSpPr>
      <p:grpSpPr>
        <a:xfrm>
          <a:off x="0" y="0"/>
          <a:ext cx="0" cy="0"/>
          <a:chOff x="0" y="0"/>
          <a:chExt cx="0" cy="0"/>
        </a:xfrm>
      </p:grpSpPr>
      <p:sp>
        <p:nvSpPr>
          <p:cNvPr id="43" name="Shape 43"/>
          <p:cNvSpPr/>
          <p:nvPr/>
        </p:nvSpPr>
        <p:spPr>
          <a:xfrm>
            <a:off x="6676" y="76256"/>
            <a:ext cx="9134130" cy="505479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a:spcBef>
                <a:spcPts val="0"/>
              </a:spcBef>
              <a:buNone/>
            </a:pPr>
            <a:r>
              <a:t/>
            </a:r>
            <a:endParaRPr/>
          </a:p>
        </p:txBody>
      </p:sp>
      <p:sp>
        <p:nvSpPr>
          <p:cNvPr id="44" name="Shape 4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accent1"/>
            </a:gs>
            <a:gs pos="100000">
              <a:schemeClr val="dk2"/>
            </a:gs>
          </a:gsLst>
          <a:path path="circle">
            <a:fillToRect b="50%" l="50%" r="50%" t="50%"/>
          </a:path>
          <a:tileRect/>
        </a:gra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ctr" bIns="91425" lIns="91425" rIns="91425" tIns="91425"/>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2"/>
                </a:solidFill>
                <a:latin typeface="Georgia"/>
                <a:ea typeface="Georgia"/>
                <a:cs typeface="Georgia"/>
                <a:sym typeface="Georgia"/>
              </a:defRPr>
            </a:lvl1pPr>
          </a:lstStyle>
          <a:p>
            <a:pPr>
              <a:spcBef>
                <a:spcPts val="0"/>
              </a:spcBef>
              <a:buNone/>
            </a:pPr>
            <a:fld id="{00000000-1234-1234-1234-123412341234}" type="slidenum">
              <a:rPr lang="en-GB"/>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ctrTitle"/>
          </p:nvPr>
        </p:nvSpPr>
        <p:spPr>
          <a:xfrm>
            <a:off x="685800" y="1746892"/>
            <a:ext cx="7772400" cy="1238099"/>
          </a:xfrm>
          <a:prstGeom prst="rect">
            <a:avLst/>
          </a:prstGeom>
        </p:spPr>
        <p:txBody>
          <a:bodyPr anchorCtr="0" anchor="b" bIns="91425" lIns="91425" rIns="91425" tIns="91425">
            <a:noAutofit/>
          </a:bodyPr>
          <a:lstStyle/>
          <a:p>
            <a:pPr>
              <a:spcBef>
                <a:spcPts val="0"/>
              </a:spcBef>
              <a:buNone/>
            </a:pPr>
            <a:r>
              <a:rPr lang="en-GB"/>
              <a:t>Democracy in the decade of Google &amp; BBC Iplayer</a:t>
            </a:r>
          </a:p>
        </p:txBody>
      </p:sp>
      <p:sp>
        <p:nvSpPr>
          <p:cNvPr id="47" name="Shape 47"/>
          <p:cNvSpPr txBox="1"/>
          <p:nvPr>
            <p:ph idx="1" type="subTitle"/>
          </p:nvPr>
        </p:nvSpPr>
        <p:spPr>
          <a:xfrm>
            <a:off x="685800" y="3093357"/>
            <a:ext cx="7772400" cy="666600"/>
          </a:xfrm>
          <a:prstGeom prst="rect">
            <a:avLst/>
          </a:prstGeom>
        </p:spPr>
        <p:txBody>
          <a:bodyPr anchorCtr="0" anchor="t" bIns="91425" lIns="91425" rIns="91425" tIns="91425">
            <a:noAutofit/>
          </a:bodyPr>
          <a:lstStyle/>
          <a:p>
            <a:pPr>
              <a:spcBef>
                <a:spcPts val="0"/>
              </a:spcBef>
              <a:buNone/>
            </a:pPr>
            <a:r>
              <a:rPr lang="en-GB"/>
              <a:t>Sandeep and Shivani</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sz="3000"/>
              <a:t>BBC Iplayer- Significant stories/events linked to it...</a:t>
            </a:r>
          </a:p>
        </p:txBody>
      </p:sp>
      <p:sp>
        <p:nvSpPr>
          <p:cNvPr id="101" name="Shape 101"/>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lgn="just">
              <a:spcBef>
                <a:spcPts val="0"/>
              </a:spcBef>
              <a:buClr>
                <a:schemeClr val="dk1"/>
              </a:buClr>
              <a:buSzPct val="61111"/>
              <a:buFont typeface="Arial"/>
              <a:buNone/>
            </a:pPr>
            <a:r>
              <a:rPr lang="en-GB" sz="1800"/>
              <a:t>Jan 2014 - The daily mail wrote a report stating that BBC Iplayer should ‘make viewers pay a licence fee. </a:t>
            </a:r>
          </a:p>
          <a:p>
            <a:pPr lvl="0" rtl="0" algn="just">
              <a:spcBef>
                <a:spcPts val="0"/>
              </a:spcBef>
              <a:buClr>
                <a:schemeClr val="dk1"/>
              </a:buClr>
              <a:buSzPct val="61111"/>
              <a:buFont typeface="Arial"/>
              <a:buNone/>
            </a:pPr>
            <a:r>
              <a:rPr lang="en-GB" sz="1800"/>
              <a:t>This article highlights that the BBC called for reforms to deal with 500,000 homes that only watch programmes online.  </a:t>
            </a:r>
          </a:p>
          <a:p>
            <a:pPr lvl="0" rtl="0" algn="just">
              <a:spcBef>
                <a:spcPts val="0"/>
              </a:spcBef>
              <a:buClr>
                <a:schemeClr val="dk1"/>
              </a:buClr>
              <a:buSzPct val="61111"/>
              <a:buFont typeface="Arial"/>
              <a:buNone/>
            </a:pPr>
            <a:r>
              <a:rPr lang="en-GB" sz="1800"/>
              <a:t>Although households are technically required to buy a £145.50 licence if they watch live broadcasts on tablets or computers, it is thought many avoid detection because the BBC is unable to monitor who is watching on the internet.</a:t>
            </a:r>
          </a:p>
          <a:p>
            <a:pPr lvl="0" rtl="0">
              <a:spcBef>
                <a:spcPts val="0"/>
              </a:spcBef>
              <a:buClr>
                <a:schemeClr val="dk1"/>
              </a:buClr>
              <a:buSzPct val="61111"/>
              <a:buFont typeface="Arial"/>
              <a:buNone/>
            </a:pPr>
            <a:r>
              <a:rPr lang="en-GB" sz="1800"/>
              <a:t>A TV Licensing spokesperson said: ‘Our enforcement approach enables us to catch and prosecute people watching live TV online. Well under 2 per cent of households watch only catch up TV so don’t need a licence.</a:t>
            </a:r>
          </a:p>
          <a:p>
            <a:pPr lvl="0" rtl="0">
              <a:lnSpc>
                <a:spcPct val="115000"/>
              </a:lnSpc>
              <a:spcBef>
                <a:spcPts val="0"/>
              </a:spcBef>
              <a:buNone/>
            </a:pPr>
            <a:r>
              <a:t/>
            </a:r>
            <a:endParaRPr sz="800">
              <a:latin typeface="Arial"/>
              <a:ea typeface="Arial"/>
              <a:cs typeface="Arial"/>
              <a:sym typeface="Aria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a:t>Google</a:t>
            </a:r>
          </a:p>
        </p:txBody>
      </p:sp>
      <p:sp>
        <p:nvSpPr>
          <p:cNvPr id="53" name="Shape 53"/>
          <p:cNvSpPr txBox="1"/>
          <p:nvPr>
            <p:ph idx="1" type="body"/>
          </p:nvPr>
        </p:nvSpPr>
        <p:spPr>
          <a:xfrm>
            <a:off x="48575" y="1200150"/>
            <a:ext cx="9064500" cy="3725699"/>
          </a:xfrm>
          <a:prstGeom prst="rect">
            <a:avLst/>
          </a:prstGeom>
        </p:spPr>
        <p:txBody>
          <a:bodyPr anchorCtr="0" anchor="t" bIns="91425" lIns="91425" rIns="91425" tIns="91425">
            <a:noAutofit/>
          </a:bodyPr>
          <a:lstStyle/>
          <a:p>
            <a:pPr rtl="0">
              <a:spcBef>
                <a:spcPts val="0"/>
              </a:spcBef>
              <a:buNone/>
            </a:pPr>
            <a:r>
              <a:rPr lang="en-GB" sz="1400"/>
              <a:t>Google was registered as a domain in 1997 and founded on September 4th 1998 by stanford university students Larry Page and Sergey Brin. By the end of 1998 it was known as one of the Top 100 search engines to use as it had more than 60 million pages and then in late 1999 they had patented it as ‘Google Inc’. </a:t>
            </a:r>
          </a:p>
          <a:p>
            <a:pPr rtl="0">
              <a:spcBef>
                <a:spcPts val="0"/>
              </a:spcBef>
              <a:buNone/>
            </a:pPr>
            <a:r>
              <a:rPr lang="en-GB" sz="1400"/>
              <a:t>In 2004 it had handled up to 84.7% of all searches on the world wide web through its websites and partnerships with companies like Yahoo.  By mid 2004 the stock market price quadrupled.  By 2005 google was valued at $52 billion making it one of the worlds most biggest media companies by stock market. Whilst this was happening Google signed a partnership with NASA which involved building a 1,000,000 square foot building. </a:t>
            </a:r>
          </a:p>
          <a:p>
            <a:pPr rtl="0">
              <a:spcBef>
                <a:spcPts val="0"/>
              </a:spcBef>
              <a:buNone/>
            </a:pPr>
            <a:r>
              <a:rPr lang="en-GB" sz="1400"/>
              <a:t>When google increased in size it created a lot of rivalry with Microsoft. When Microsoft made Internet Explorer, Google made its own operating system Linux which is now called Google Chrome OS. They also launched Gmail in 2004.</a:t>
            </a:r>
          </a:p>
          <a:p>
            <a:pPr rtl="0">
              <a:spcBef>
                <a:spcPts val="0"/>
              </a:spcBef>
              <a:buNone/>
            </a:pPr>
            <a:r>
              <a:rPr lang="en-GB" sz="1400"/>
              <a:t>In 2006 Google bought Youtube which increased the growth of them both massively and now to this current date they have 70 offices in more than 40 countries.</a:t>
            </a:r>
          </a:p>
          <a:p>
            <a:pPr>
              <a:spcBef>
                <a:spcPts val="0"/>
              </a:spcBef>
              <a:buNone/>
            </a:pPr>
            <a:r>
              <a:rPr lang="en-GB" sz="1400"/>
              <a:t>In 2012 they launched Google Drive and has 240 million monthly active users to this current date.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a:t>Google Users</a:t>
            </a:r>
          </a:p>
        </p:txBody>
      </p:sp>
      <p:sp>
        <p:nvSpPr>
          <p:cNvPr id="59" name="Shape 59"/>
          <p:cNvSpPr txBox="1"/>
          <p:nvPr>
            <p:ph idx="1" type="body"/>
          </p:nvPr>
        </p:nvSpPr>
        <p:spPr>
          <a:xfrm>
            <a:off x="79924" y="1200150"/>
            <a:ext cx="8606999" cy="3725699"/>
          </a:xfrm>
          <a:prstGeom prst="rect">
            <a:avLst/>
          </a:prstGeom>
        </p:spPr>
        <p:txBody>
          <a:bodyPr anchorCtr="0" anchor="t" bIns="91425" lIns="91425" rIns="91425" tIns="91425">
            <a:noAutofit/>
          </a:bodyPr>
          <a:lstStyle/>
          <a:p>
            <a:pPr rtl="0">
              <a:spcBef>
                <a:spcPts val="0"/>
              </a:spcBef>
              <a:buNone/>
            </a:pPr>
            <a:r>
              <a:rPr lang="en-GB" sz="1800"/>
              <a:t>The majority of people WorldWide who need to search something will do it by the google search engine as they believe it’s the most fastest and reliable search Engine followed my Youtube which is the second largest search engine.</a:t>
            </a:r>
          </a:p>
          <a:p>
            <a:pPr rtl="0">
              <a:spcBef>
                <a:spcPts val="0"/>
              </a:spcBef>
              <a:buNone/>
            </a:pPr>
            <a:r>
              <a:t/>
            </a:r>
            <a:endParaRPr sz="1800"/>
          </a:p>
          <a:p>
            <a:pPr indent="-342900" lvl="0" marL="457200" rtl="0">
              <a:spcBef>
                <a:spcPts val="0"/>
              </a:spcBef>
              <a:buClr>
                <a:schemeClr val="dk1"/>
              </a:buClr>
              <a:buSzPct val="100000"/>
              <a:buFont typeface="Arial"/>
              <a:buChar char="●"/>
            </a:pPr>
            <a:r>
              <a:rPr lang="en-GB" sz="1800"/>
              <a:t>Has 40,000 searches made per second worldwide</a:t>
            </a:r>
          </a:p>
          <a:p>
            <a:pPr indent="-342900" lvl="0" marL="457200" rtl="0">
              <a:spcBef>
                <a:spcPts val="0"/>
              </a:spcBef>
              <a:buClr>
                <a:schemeClr val="dk1"/>
              </a:buClr>
              <a:buSzPct val="100000"/>
              <a:buFont typeface="Arial"/>
              <a:buChar char="●"/>
            </a:pPr>
            <a:r>
              <a:rPr lang="en-GB" sz="1800"/>
              <a:t>Equivalent to 3.5 billion searches per day worldwide.</a:t>
            </a:r>
          </a:p>
          <a:p>
            <a:pPr indent="-342900" lvl="0" marL="457200" rtl="0">
              <a:spcBef>
                <a:spcPts val="0"/>
              </a:spcBef>
              <a:buClr>
                <a:schemeClr val="dk1"/>
              </a:buClr>
              <a:buSzPct val="100000"/>
              <a:buFont typeface="Arial"/>
              <a:buChar char="●"/>
            </a:pPr>
            <a:r>
              <a:rPr lang="en-GB" sz="1800"/>
              <a:t>Equivalent to 1.2 trillion searches per year world wide.</a:t>
            </a:r>
          </a:p>
          <a:p>
            <a:pPr indent="-342900" lvl="0" marL="457200" rtl="0">
              <a:spcBef>
                <a:spcPts val="0"/>
              </a:spcBef>
              <a:buClr>
                <a:schemeClr val="dk1"/>
              </a:buClr>
              <a:buSzPct val="100000"/>
              <a:buFont typeface="Arial"/>
              <a:buChar char="●"/>
            </a:pPr>
            <a:r>
              <a:rPr lang="en-GB" sz="1800"/>
              <a:t> 1,100,000,000 visitors per month. </a:t>
            </a:r>
          </a:p>
          <a:p>
            <a:pPr lvl="0">
              <a:spcBef>
                <a:spcPts val="0"/>
              </a:spcBef>
              <a:buNone/>
            </a:pPr>
            <a:r>
              <a:t/>
            </a:r>
            <a:endParaRPr sz="18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pic>
        <p:nvPicPr>
          <p:cNvPr id="64" name="Shape 64"/>
          <p:cNvPicPr preferRelativeResize="0"/>
          <p:nvPr/>
        </p:nvPicPr>
        <p:blipFill>
          <a:blip r:embed="rId3">
            <a:alphaModFix/>
          </a:blip>
          <a:stretch>
            <a:fillRect/>
          </a:stretch>
        </p:blipFill>
        <p:spPr>
          <a:xfrm>
            <a:off x="1170900" y="1214425"/>
            <a:ext cx="6382351" cy="3784924"/>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a:t>Significant Stories</a:t>
            </a:r>
          </a:p>
        </p:txBody>
      </p:sp>
      <p:sp>
        <p:nvSpPr>
          <p:cNvPr id="70" name="Shape 7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dk1"/>
              </a:buClr>
              <a:buSzPct val="100000"/>
              <a:buFont typeface="Arial"/>
              <a:buChar char="●"/>
            </a:pPr>
            <a:r>
              <a:rPr lang="en-GB" sz="1800"/>
              <a:t>Google Glass went public in 2014 and costs around $1500. ( touchpad, camera and record 720p HD, display is an LED illuminated display.</a:t>
            </a:r>
          </a:p>
          <a:p>
            <a:pPr indent="-342900" lvl="0" marL="457200" rtl="0">
              <a:spcBef>
                <a:spcPts val="0"/>
              </a:spcBef>
              <a:buClr>
                <a:schemeClr val="dk1"/>
              </a:buClr>
              <a:buSzPct val="100000"/>
              <a:buFont typeface="Arial"/>
              <a:buChar char="●"/>
            </a:pPr>
            <a:r>
              <a:rPr lang="en-GB" sz="1800"/>
              <a:t>EU - avoiding EU fines by removing pages that has infringement on their privacy. </a:t>
            </a:r>
          </a:p>
          <a:p>
            <a:pPr indent="-342900" lvl="0" marL="457200" rtl="0">
              <a:spcBef>
                <a:spcPts val="0"/>
              </a:spcBef>
              <a:buClr>
                <a:schemeClr val="dk1"/>
              </a:buClr>
              <a:buSzPct val="100000"/>
              <a:buFont typeface="Arial"/>
              <a:buChar char="●"/>
            </a:pPr>
            <a:r>
              <a:rPr lang="en-GB" sz="1800"/>
              <a:t>Robot hype - host robots through the use of artificial intelligence.</a:t>
            </a:r>
          </a:p>
          <a:p>
            <a:pPr indent="-342900" lvl="0" marL="457200" rtl="0">
              <a:spcBef>
                <a:spcPts val="0"/>
              </a:spcBef>
              <a:buClr>
                <a:schemeClr val="dk1"/>
              </a:buClr>
              <a:buSzPct val="100000"/>
              <a:buFont typeface="Arial"/>
              <a:buChar char="●"/>
            </a:pPr>
            <a:r>
              <a:rPr lang="en-GB" sz="1800"/>
              <a:t>Turned in a user who was allegedly in possession of child pornography - Privacy concerns.</a:t>
            </a:r>
          </a:p>
          <a:p>
            <a:pPr indent="-342900" lvl="0" marL="457200" rtl="0">
              <a:spcBef>
                <a:spcPts val="0"/>
              </a:spcBef>
              <a:buClr>
                <a:schemeClr val="dk1"/>
              </a:buClr>
              <a:buSzPct val="100000"/>
              <a:buFont typeface="Arial"/>
              <a:buChar char="●"/>
            </a:pPr>
            <a:r>
              <a:rPr lang="en-GB" sz="1800"/>
              <a:t>Google driverless cars</a:t>
            </a:r>
          </a:p>
          <a:p>
            <a:pPr lvl="0">
              <a:spcBef>
                <a:spcPts val="0"/>
              </a:spcBef>
              <a:buNone/>
            </a:pPr>
            <a:r>
              <a:t/>
            </a:r>
            <a:endParaRPr sz="1800"/>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sz="3000"/>
              <a:t>BBC Iplayer- History and development</a:t>
            </a:r>
          </a:p>
        </p:txBody>
      </p:sp>
      <p:sp>
        <p:nvSpPr>
          <p:cNvPr id="76" name="Shape 76"/>
          <p:cNvSpPr txBox="1"/>
          <p:nvPr>
            <p:ph idx="1" type="body"/>
          </p:nvPr>
        </p:nvSpPr>
        <p:spPr>
          <a:xfrm>
            <a:off x="457200" y="1200150"/>
            <a:ext cx="8229600" cy="3725699"/>
          </a:xfrm>
          <a:prstGeom prst="rect">
            <a:avLst/>
          </a:prstGeom>
          <a:ln cap="flat" w="9525">
            <a:solidFill>
              <a:srgbClr val="000000"/>
            </a:solidFill>
            <a:prstDash val="solid"/>
            <a:round/>
            <a:headEnd len="med" w="med" type="none"/>
            <a:tailEnd len="med" w="med" type="none"/>
          </a:ln>
        </p:spPr>
        <p:txBody>
          <a:bodyPr anchorCtr="0" anchor="t" bIns="91425" lIns="91425" rIns="91425" tIns="91425">
            <a:noAutofit/>
          </a:bodyPr>
          <a:lstStyle/>
          <a:p>
            <a:pPr indent="-323850" lvl="0" marL="457200" rtl="0">
              <a:spcBef>
                <a:spcPts val="0"/>
              </a:spcBef>
              <a:buClr>
                <a:srgbClr val="000000"/>
              </a:buClr>
              <a:buSzPct val="100000"/>
              <a:buFont typeface="Georgia"/>
              <a:buChar char="-"/>
            </a:pPr>
            <a:r>
              <a:rPr lang="en-GB" sz="1500">
                <a:solidFill>
                  <a:srgbClr val="000000"/>
                </a:solidFill>
              </a:rPr>
              <a:t>Iplayer is a site for people to catch up on TV shows or radio shows which they may have missed. The site also allows people to download programmes. </a:t>
            </a:r>
          </a:p>
          <a:p>
            <a:pPr indent="-323850" lvl="0" marL="457200" rtl="0">
              <a:spcBef>
                <a:spcPts val="0"/>
              </a:spcBef>
              <a:buClr>
                <a:srgbClr val="000000"/>
              </a:buClr>
              <a:buSzPct val="100000"/>
              <a:buFont typeface="Georgia"/>
              <a:buChar char="-"/>
            </a:pPr>
            <a:r>
              <a:rPr lang="en-GB" sz="1500">
                <a:solidFill>
                  <a:srgbClr val="000000"/>
                </a:solidFill>
              </a:rPr>
              <a:t>Was released in December 2007</a:t>
            </a:r>
          </a:p>
          <a:p>
            <a:pPr indent="-323850" lvl="0" marL="457200" rtl="0">
              <a:spcBef>
                <a:spcPts val="0"/>
              </a:spcBef>
              <a:buClr>
                <a:srgbClr val="000000"/>
              </a:buClr>
              <a:buSzPct val="100000"/>
              <a:buFont typeface="Georgia"/>
              <a:buChar char="-"/>
            </a:pPr>
            <a:r>
              <a:rPr lang="en-GB" sz="1500">
                <a:solidFill>
                  <a:srgbClr val="000000"/>
                </a:solidFill>
              </a:rPr>
              <a:t>It is an internet streaming catchup television and radio service for people in the United Kingdom</a:t>
            </a:r>
          </a:p>
          <a:p>
            <a:pPr indent="-323850" lvl="0" marL="457200" rtl="0">
              <a:spcBef>
                <a:spcPts val="0"/>
              </a:spcBef>
              <a:buClr>
                <a:srgbClr val="000000"/>
              </a:buClr>
              <a:buSzPct val="100000"/>
              <a:buFont typeface="Georgia"/>
              <a:buChar char="-"/>
            </a:pPr>
            <a:r>
              <a:rPr lang="en-GB" sz="1500">
                <a:solidFill>
                  <a:srgbClr val="000000"/>
                </a:solidFill>
              </a:rPr>
              <a:t>It available on many many devices like through mobile phones running from Android or IOS, smart TV’s and computers.</a:t>
            </a:r>
          </a:p>
          <a:p>
            <a:pPr indent="-323850" lvl="0" marL="457200" rtl="0">
              <a:spcBef>
                <a:spcPts val="0"/>
              </a:spcBef>
              <a:buClr>
                <a:srgbClr val="000000"/>
              </a:buClr>
              <a:buSzPct val="100000"/>
              <a:buFont typeface="Georgia"/>
              <a:buChar char="-"/>
            </a:pPr>
            <a:r>
              <a:rPr lang="en-GB" sz="1500">
                <a:solidFill>
                  <a:srgbClr val="000000"/>
                </a:solidFill>
              </a:rPr>
              <a:t>It allowed people to catch up on the last 7 days of BBC TV and radio. </a:t>
            </a:r>
          </a:p>
          <a:p>
            <a:pPr indent="-323850" lvl="0" marL="457200" rtl="0">
              <a:spcBef>
                <a:spcPts val="0"/>
              </a:spcBef>
              <a:buClr>
                <a:srgbClr val="000000"/>
              </a:buClr>
              <a:buSzPct val="100000"/>
              <a:buFont typeface="Georgia"/>
              <a:buChar char="-"/>
            </a:pPr>
            <a:r>
              <a:rPr lang="en-GB" sz="1500">
                <a:solidFill>
                  <a:srgbClr val="000000"/>
                </a:solidFill>
              </a:rPr>
              <a:t>In April 2014, BBC iPlayer was once again relaunched with a new look and a different user interface. From October 2014, the BBC extended the programme availability for programmes on iPlayer from 7 days to 30 days.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sz="3000"/>
              <a:t>BBC Iplayer- who uses it and how many users?</a:t>
            </a:r>
          </a:p>
        </p:txBody>
      </p:sp>
      <p:sp>
        <p:nvSpPr>
          <p:cNvPr id="82" name="Shape 8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rgbClr val="000000"/>
              </a:buClr>
              <a:buSzPct val="100000"/>
              <a:buFont typeface="Georgia"/>
              <a:buChar char="-"/>
            </a:pPr>
            <a:r>
              <a:rPr lang="en-GB" sz="1800">
                <a:solidFill>
                  <a:srgbClr val="000000"/>
                </a:solidFill>
              </a:rPr>
              <a:t>The original Iplayer service was launched in October 2005, undergoing a five-month trial by five thousand broadband users until 28 February 2006</a:t>
            </a:r>
          </a:p>
          <a:p>
            <a:pPr indent="-342900" lvl="0" marL="457200" rtl="0">
              <a:spcBef>
                <a:spcPts val="0"/>
              </a:spcBef>
              <a:buClr>
                <a:srgbClr val="000000"/>
              </a:buClr>
              <a:buSzPct val="100000"/>
              <a:buFont typeface="Georgia"/>
              <a:buChar char="-"/>
            </a:pPr>
            <a:r>
              <a:rPr lang="en-GB" sz="1800">
                <a:solidFill>
                  <a:srgbClr val="000000"/>
                </a:solidFill>
              </a:rPr>
              <a:t>In </a:t>
            </a:r>
            <a:r>
              <a:rPr b="1" lang="en-GB" sz="1800">
                <a:solidFill>
                  <a:srgbClr val="000000"/>
                </a:solidFill>
              </a:rPr>
              <a:t>2013</a:t>
            </a:r>
            <a:r>
              <a:rPr lang="en-GB" sz="1800">
                <a:solidFill>
                  <a:srgbClr val="000000"/>
                </a:solidFill>
              </a:rPr>
              <a:t> </a:t>
            </a:r>
            <a:r>
              <a:rPr lang="en-GB" sz="1800">
                <a:solidFill>
                  <a:srgbClr val="000000"/>
                </a:solidFill>
              </a:rPr>
              <a:t>iPlayer was attracting </a:t>
            </a:r>
            <a:r>
              <a:rPr b="1" lang="en-GB" sz="1800">
                <a:solidFill>
                  <a:srgbClr val="000000"/>
                </a:solidFill>
              </a:rPr>
              <a:t>13.4m</a:t>
            </a:r>
            <a:r>
              <a:rPr lang="en-GB" sz="1800">
                <a:solidFill>
                  <a:srgbClr val="000000"/>
                </a:solidFill>
              </a:rPr>
              <a:t> views to the site.</a:t>
            </a:r>
          </a:p>
          <a:p>
            <a:pPr indent="-342900" lvl="0" marL="457200" rtl="0">
              <a:spcBef>
                <a:spcPts val="0"/>
              </a:spcBef>
              <a:buClr>
                <a:srgbClr val="000000"/>
              </a:buClr>
              <a:buSzPct val="100000"/>
              <a:buFont typeface="Georgia"/>
              <a:buChar char="-"/>
            </a:pPr>
            <a:r>
              <a:rPr lang="en-GB" sz="1800">
                <a:solidFill>
                  <a:srgbClr val="000000"/>
                </a:solidFill>
              </a:rPr>
              <a:t>In January </a:t>
            </a:r>
            <a:r>
              <a:rPr b="1" lang="en-GB" sz="1800">
                <a:solidFill>
                  <a:srgbClr val="000000"/>
                </a:solidFill>
              </a:rPr>
              <a:t>2014</a:t>
            </a:r>
            <a:r>
              <a:rPr lang="en-GB" sz="1800">
                <a:solidFill>
                  <a:srgbClr val="000000"/>
                </a:solidFill>
              </a:rPr>
              <a:t> the requests for programmes on Iplayer has grown vastly through: </a:t>
            </a:r>
          </a:p>
          <a:p>
            <a:pPr indent="-342900" lvl="0" marL="457200" rtl="0">
              <a:spcBef>
                <a:spcPts val="0"/>
              </a:spcBef>
              <a:buClr>
                <a:srgbClr val="000000"/>
              </a:buClr>
              <a:buSzPct val="100000"/>
              <a:buFont typeface="Georgia"/>
              <a:buChar char="-"/>
            </a:pPr>
            <a:r>
              <a:rPr b="1" lang="en-GB" sz="1800">
                <a:solidFill>
                  <a:srgbClr val="000000"/>
                </a:solidFill>
              </a:rPr>
              <a:t>39m</a:t>
            </a:r>
            <a:r>
              <a:rPr lang="en-GB" sz="1800">
                <a:solidFill>
                  <a:srgbClr val="000000"/>
                </a:solidFill>
              </a:rPr>
              <a:t> </a:t>
            </a:r>
            <a:r>
              <a:rPr b="1" lang="en-GB" sz="1800">
                <a:solidFill>
                  <a:srgbClr val="000000"/>
                </a:solidFill>
              </a:rPr>
              <a:t>watching on TV</a:t>
            </a:r>
          </a:p>
          <a:p>
            <a:pPr indent="-342900" lvl="0" marL="457200" rtl="0">
              <a:spcBef>
                <a:spcPts val="0"/>
              </a:spcBef>
              <a:buClr>
                <a:srgbClr val="000000"/>
              </a:buClr>
              <a:buSzPct val="100000"/>
              <a:buFont typeface="Georgia"/>
              <a:buChar char="-"/>
            </a:pPr>
            <a:r>
              <a:rPr b="1" lang="en-GB" sz="1800">
                <a:solidFill>
                  <a:srgbClr val="000000"/>
                </a:solidFill>
              </a:rPr>
              <a:t>71 million on Computers</a:t>
            </a:r>
          </a:p>
          <a:p>
            <a:pPr indent="-342900" lvl="0" marL="457200" rtl="0">
              <a:spcBef>
                <a:spcPts val="0"/>
              </a:spcBef>
              <a:buClr>
                <a:srgbClr val="000000"/>
              </a:buClr>
              <a:buSzPct val="100000"/>
              <a:buFont typeface="Georgia"/>
              <a:buChar char="-"/>
            </a:pPr>
            <a:r>
              <a:rPr b="1" lang="en-GB" sz="1800">
                <a:solidFill>
                  <a:srgbClr val="000000"/>
                </a:solidFill>
              </a:rPr>
              <a:t>44 million on Mobile phones </a:t>
            </a:r>
          </a:p>
          <a:p>
            <a:pPr indent="-342900" lvl="0" marL="457200" rtl="0">
              <a:spcBef>
                <a:spcPts val="0"/>
              </a:spcBef>
              <a:buClr>
                <a:srgbClr val="000000"/>
              </a:buClr>
              <a:buSzPct val="100000"/>
              <a:buFont typeface="Georgia"/>
              <a:buChar char="-"/>
            </a:pPr>
            <a:r>
              <a:rPr b="1" lang="en-GB" sz="1800">
                <a:solidFill>
                  <a:srgbClr val="000000"/>
                </a:solidFill>
              </a:rPr>
              <a:t>66 million on tablets.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t/>
            </a:r>
            <a:endParaRPr/>
          </a:p>
        </p:txBody>
      </p:sp>
      <p:sp>
        <p:nvSpPr>
          <p:cNvPr id="88" name="Shape 88"/>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89" name="Shape 89"/>
          <p:cNvPicPr preferRelativeResize="0"/>
          <p:nvPr/>
        </p:nvPicPr>
        <p:blipFill>
          <a:blip r:embed="rId3">
            <a:alphaModFix/>
          </a:blip>
          <a:stretch>
            <a:fillRect/>
          </a:stretch>
        </p:blipFill>
        <p:spPr>
          <a:xfrm>
            <a:off x="708775" y="155725"/>
            <a:ext cx="7726455" cy="483204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ctr" bIns="91425" lIns="91425" rIns="91425" tIns="91425">
            <a:noAutofit/>
          </a:bodyPr>
          <a:lstStyle/>
          <a:p>
            <a:pPr>
              <a:spcBef>
                <a:spcPts val="0"/>
              </a:spcBef>
              <a:buNone/>
            </a:pPr>
            <a:r>
              <a:rPr lang="en-GB" sz="3000"/>
              <a:t>BBC Iplayer- who uses it and how many users?</a:t>
            </a:r>
          </a:p>
        </p:txBody>
      </p:sp>
      <p:sp>
        <p:nvSpPr>
          <p:cNvPr id="95" name="Shape 95"/>
          <p:cNvSpPr txBox="1"/>
          <p:nvPr>
            <p:ph idx="1" type="body"/>
          </p:nvPr>
        </p:nvSpPr>
        <p:spPr>
          <a:xfrm>
            <a:off x="228275" y="1253875"/>
            <a:ext cx="8620199" cy="3725699"/>
          </a:xfrm>
          <a:prstGeom prst="rect">
            <a:avLst/>
          </a:prstGeom>
        </p:spPr>
        <p:txBody>
          <a:bodyPr anchorCtr="0" anchor="t" bIns="91425" lIns="91425" rIns="91425" tIns="91425">
            <a:noAutofit/>
          </a:bodyPr>
          <a:lstStyle/>
          <a:p>
            <a:pPr rtl="0">
              <a:spcBef>
                <a:spcPts val="0"/>
              </a:spcBef>
              <a:buNone/>
            </a:pPr>
            <a:r>
              <a:rPr lang="en-GB" sz="1800"/>
              <a:t>This shows that by Jan 2014 the number of people going on the BBC Iplayer website rose to 315 million.</a:t>
            </a:r>
          </a:p>
          <a:p>
            <a:pPr rtl="0">
              <a:spcBef>
                <a:spcPts val="0"/>
              </a:spcBef>
              <a:buNone/>
            </a:pPr>
            <a:r>
              <a:rPr lang="en-GB" sz="1800"/>
              <a:t>January 2014 was the biggest month ever for BBC iPlayer with over 315 million TV and Radio requests, breaking the 300 million barrier for the first time.</a:t>
            </a:r>
          </a:p>
          <a:p>
            <a:pPr rtl="0">
              <a:spcBef>
                <a:spcPts val="0"/>
              </a:spcBef>
              <a:buNone/>
            </a:pPr>
            <a:r>
              <a:rPr lang="en-GB" sz="1800"/>
              <a:t>• January saw an average of 10.2m daily requests, the highest ever seen. </a:t>
            </a:r>
          </a:p>
          <a:p>
            <a:pPr>
              <a:spcBef>
                <a:spcPts val="0"/>
              </a:spcBef>
              <a:buNone/>
            </a:pPr>
            <a:r>
              <a:rPr lang="en-GB" sz="1800"/>
              <a:t>• The new series of Sherlock was particularly popular on BBC iPlayer in the New Year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