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E1BD8-F01B-4903-AE1D-136B45E9801B}" type="datetimeFigureOut">
              <a:rPr lang="en-GB" smtClean="0"/>
              <a:t>19/01/2016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545E0-49FF-4C62-BE5C-833EDCAB71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0834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E1BD8-F01B-4903-AE1D-136B45E9801B}" type="datetimeFigureOut">
              <a:rPr lang="en-GB" smtClean="0"/>
              <a:t>19/01/2016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545E0-49FF-4C62-BE5C-833EDCAB71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621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E1BD8-F01B-4903-AE1D-136B45E9801B}" type="datetimeFigureOut">
              <a:rPr lang="en-GB" smtClean="0"/>
              <a:t>19/01/2016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545E0-49FF-4C62-BE5C-833EDCAB71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334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E1BD8-F01B-4903-AE1D-136B45E9801B}" type="datetimeFigureOut">
              <a:rPr lang="en-GB" smtClean="0"/>
              <a:t>19/01/2016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545E0-49FF-4C62-BE5C-833EDCAB71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5077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E1BD8-F01B-4903-AE1D-136B45E9801B}" type="datetimeFigureOut">
              <a:rPr lang="en-GB" smtClean="0"/>
              <a:t>19/01/2016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545E0-49FF-4C62-BE5C-833EDCAB71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459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E1BD8-F01B-4903-AE1D-136B45E9801B}" type="datetimeFigureOut">
              <a:rPr lang="en-GB" smtClean="0"/>
              <a:t>19/01/2016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545E0-49FF-4C62-BE5C-833EDCAB71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066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E1BD8-F01B-4903-AE1D-136B45E9801B}" type="datetimeFigureOut">
              <a:rPr lang="en-GB" smtClean="0"/>
              <a:t>19/01/2016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545E0-49FF-4C62-BE5C-833EDCAB71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569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E1BD8-F01B-4903-AE1D-136B45E9801B}" type="datetimeFigureOut">
              <a:rPr lang="en-GB" smtClean="0"/>
              <a:t>19/01/2016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545E0-49FF-4C62-BE5C-833EDCAB71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543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E1BD8-F01B-4903-AE1D-136B45E9801B}" type="datetimeFigureOut">
              <a:rPr lang="en-GB" smtClean="0"/>
              <a:t>19/01/2016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545E0-49FF-4C62-BE5C-833EDCAB71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098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E1BD8-F01B-4903-AE1D-136B45E9801B}" type="datetimeFigureOut">
              <a:rPr lang="en-GB" smtClean="0"/>
              <a:t>19/01/2016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545E0-49FF-4C62-BE5C-833EDCAB71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581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E1BD8-F01B-4903-AE1D-136B45E9801B}" type="datetimeFigureOut">
              <a:rPr lang="en-GB" smtClean="0"/>
              <a:t>19/01/2016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545E0-49FF-4C62-BE5C-833EDCAB71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485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E1BD8-F01B-4903-AE1D-136B45E9801B}" type="datetimeFigureOut">
              <a:rPr lang="en-GB" smtClean="0"/>
              <a:t>19/01/2016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545E0-49FF-4C62-BE5C-833EDCAB71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492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Disney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946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History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GB" dirty="0" smtClean="0"/>
              <a:t>Formed in 1925 Walt Disney Productions by Walt Disney and his brother Roy. O Disney.  It began life as </a:t>
            </a:r>
            <a:r>
              <a:rPr lang="en-GB" b="1" dirty="0" smtClean="0"/>
              <a:t>Disney </a:t>
            </a:r>
            <a:r>
              <a:rPr lang="en-GB" b="1" dirty="0"/>
              <a:t>Brothers Cartoon Studio</a:t>
            </a:r>
            <a:r>
              <a:rPr lang="en-GB" dirty="0"/>
              <a:t>, </a:t>
            </a:r>
            <a:r>
              <a:rPr lang="en-GB" dirty="0" smtClean="0"/>
              <a:t>and became a leader in the American animation industry.</a:t>
            </a:r>
          </a:p>
          <a:p>
            <a:pPr>
              <a:lnSpc>
                <a:spcPct val="80000"/>
              </a:lnSpc>
            </a:pPr>
            <a:endParaRPr lang="en-GB" dirty="0" smtClean="0"/>
          </a:p>
          <a:p>
            <a:pPr marL="0" indent="0">
              <a:lnSpc>
                <a:spcPct val="80000"/>
              </a:lnSpc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429000"/>
            <a:ext cx="4366245" cy="2999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751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History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GB" dirty="0" smtClean="0"/>
              <a:t>Early Disney characters include Mickey Mouse, Donald Duck, Goofy and Pluto</a:t>
            </a:r>
            <a:endParaRPr lang="en-GB" dirty="0" smtClean="0"/>
          </a:p>
          <a:p>
            <a:pPr>
              <a:lnSpc>
                <a:spcPct val="80000"/>
              </a:lnSpc>
            </a:pPr>
            <a:endParaRPr lang="en-GB" dirty="0" smtClean="0"/>
          </a:p>
          <a:p>
            <a:pPr marL="0" indent="0">
              <a:lnSpc>
                <a:spcPct val="80000"/>
              </a:lnSpc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AutoShape 4" descr="data:image/jpeg;base64,/9j/4AAQSkZJRgABAQAAAQABAAD/2wCEAAkGBxQPDxQUEBQUFhQWFBYUFhQVFBQVFRYUFxYYGBcWFBYYHSggGB0mHxkUJTEhJiorLi4wFyAzODMtNygtLisBCgoKDg0OGxAQGy8kICYvLCwvLCwvLC8sNCwsLCwsLCwsLCwsLCwsLCwsLCwsLCwsLCwsLCwsLCwsLCwsLCwsLP/AABEIALcBEwMBEQACEQEDEQH/xAAcAAEAAgMBAQEAAAAAAAAAAAAABQYBBAcDAgj/xABDEAACAQMCBAQEBAQEBAMJAAABAgMABBESIQUGEzEiQVFhBxQycSNCgZFSYnKCM0OhsRU0U5IkwdEIFmNzg7Lh8PH/xAAbAQEAAgMBAQAAAAAAAAAAAAAAAwQBAgUGB//EADQRAAICAgEDAwMBCAEEAwAAAAABAgMEESEFEjETQVEiMmFxBhQjgZGhsfBCwdHh8RUzUv/aAAwDAQACEQMRAD8A7jQCgFAKAUAoBQCgFAYZsAn03oDRTiSl2/hHTC47s8mTgfppP6n0oDfoBQCgFAKAUAoBQCgFAKAUAoBQCgFAKAUAoBQCgFAKAxQGaAUAoBQCgFAKA58eOXLEyLIQ2SRGQpTAJxGy/wChOQfevK3dYvryXF/an4OlDEhKtP3McT+JnQuIbf5bMs4OgiUFV8sv4Rt37eldmrqMLaZWxXESrLHcZqL9yRteZ5k2lRZVz3TwOB6BT4W8/MVzcbr8ZPVq1+UT2YTXMWV6156sra5AlnUxxg/QGkYOo6SFkUEg9NlByNmDjyr0UZKS2ii1rg6VY3iTxiSJgyN2I/2PofY1kwZvZNMTsGCkIxDHspAJyfYUBxn4Pc3X73N2l+080UYGtmUHoyawu+cFVxqJA7ac4G9AdsByNqAzQCgFAaMXE1ZlGlgrsVSQ40swzsMHIzg4JAzj7ZA3qAUAoBQCgFAKAUAoBQCgFAKAUAoBQCgFAKAUAoBQCgKbzVYJDKjx7GVm1r+UkDJdfRicZ8jue+9ec67jV9nqpc+C/h2S32+xWpOS3v547yJ1V7VmVUILdbYErnICfUwzvv3rPTMScsKUd/cMi1K1P4NPn+/n4bY9YxFTI4jTUyEgnJJZQTg6QSO/lmoMToU1YpWvj4N7cxOLUSq/DfiXDnge0u+ihe5JSaRMuUYDQFfurgg+IkAZHfO/qTmnVJuKGw4ksMmrTLFrWYsNEwQnqIVAAWVFw4YZ1KGB/LgCb4lcC7YQQ4cK8bzMCdKqso8AI+otpfPkArZ3IoCXlZIlLEAAkZwBuSQuT696Ah+BKhuZmh8KKqRlVAEbSAuS6KMgbaRlTuQc9qAn6AUBH3N6zO0UAy42aQ/4cRIyM+bNgg6R7ZIyKA1ryIR/KxbrGrL4zuMoMRoT5MxIOTt4cdyKAmaAUAoBQCgFAKAUAoBQCgFAKAUAoBQCgFAKAUBigFAZoCK5muLaG1eW+0CGPxEsM4PYacb6jnAxuc4rWUIzWpLZlNrwcosPiTe8Sm+V4DaRxRr/AJkozoT+NwvhTfy8RPvWUklpGG9n38Q+XrhbSFOIX0l3cTTokNskUcaF22YoANR0qWwSQM423rIKXwn4SXE9ss8k0VuZC+iOVZfCFJGJ3C4iOQRg/bvtQHbOVuW3NhAnEJEnlhTQjL40TGpVdCd2k0HGs7jyA3JAs0fTgQEaI4woAzhAqgbDfsAKAh/mlvHjgRR0DmZnA/DlWN1KpFnGoFmjLNgqRlQTkkASohjtIXMaABVLac4zgbDLHbsAPIbUBH2/GzqIBWcCISsYQAEBztu3iyOw77GsKSb0jOmQ3Gue4vm4bO1ZXeWQRPMreGLJ3C7EM+AfYbZ9Kx3c6LKxJql2y4Xt+Sa4PaSaH6culOtPoyodieq+WkZiS2+cDbYDNbFUkbe2ZoilwVfOVJx3U+uw3/29+5A1bG/0S9CRsnHgc5DNgfS4P5sAkMNmCtj6TQEtQCgFAKAUAoBQCgFAKAUAoBQCgFAKAUAoBQCgMUAoCmfFXlWbi1ksEEioVlEjas4cAEadv6s/2/sBVxxew5Qszbo3zF4/jdV2LPjYyHfpIPJdz54OSaA+Phfw264ref8AF+JdlBW0j3CjOQWRfJQMgHuSSfKgLnxyRbfilgVOgXDXEcig4WRulqRnXsWBXAPfxUByj4nctC14g72zyRRzEvpjcoqyjHVQKO3dH/8AqelRTk4nZ6Z0+nLi03qS/wAFz+C9hqtma4USMMaZJAGYjqzYIZt84x+mKki9rZzcmn0bZV73o6Pa2EcRYxoqlu5Hf2HsNzt23rJAaXMMuERRp1dRJMM2lNETK7s7b6VAAGcd2X1oEtnMuM8128cV4YJT1SHEKQq/S/EIZ9UhAV11avTYnTnOaqQrrrslYnyzqQ6flTim46S52cxvXlieB7f/ABI5VdT6MmCCfbatq5JNtnf6ziTsrqqqR3fkXjVxfRSTRJEi9Qq8Ts5UzFVd3icLlFOrJBDbknbfM8ZbWzy2ZiSxrPTk+SzyXzoD8xGUXzkjfqIv9RADL99OB5kVsVSL4z4em7MH0YmgmGAxKkFoWK7MHXOCO/pkAkCzUAoBQGaAUAoDBOO9AKAUBmgFAKAUAoBQCgFAKAUBigFAZoCv808S0NDboxV5izEqcMIYwC5B7jJMa5G/jOO1YZLTDunpnOT8NLWfjEcspPRk1O0WSRJOvi0licgMNRP9J9aJkmRUo8rwdR4/xJLCzklOlVjTCKBtqxpjRVHvgYo3pEdNTtsUF7n5o525uvbua36sja4SXiZVVCHYjdSoHbSK0hLa2zodSwlRdGutPn+52CC/sLi0ha9vopZWjjMiypC34iqQSYdGUYEsM98eoxWzcX5K0cbKrk1GLT/BIw8+cJ4fFpFyME5OI5CScBRhUTAAAAAAAAArKafghtpsr/8AsWv1I2/+MlswIskaVv4nxGg98buf2H3rWU9FzC6c8l/ckv7nOOP80TcQl1XMgIAwsa+GMZOcAfm3C7kntUEptnpsHBxceb52/lkZcOqqdZAGMZNaJNnXybaoVPvaSPPhdwlzKkSSRh2OAZHEaau31Ntv++9bquRx5dbxlBNvbXwfo7lLgq8NsViZgSoaSV+ylm8THJ7KOwz5KKsRWlo8jl5DyLpWP3Ofcz/HS3gkKWUJuNJwZGbpxnH8GxLD32rYrGvyX8WLK5uUS6thbuzfhyBy8Kux76SAIiT+YD7mgOzUAoBQCgFAKA1OKWvWhdNEcmRjRKMxk/zDByKA5DfctcY4PI91ZS27QA6ms4zIsWO2lIpSRvnbSwOdh6UB07hHH+pBE9zDLbO4GpJVOlHJxguPCMntnHcee1ATdAKAUAoBQCgFAKAUAoDFAQnNzEQJ/AZo1k91YkAH2LlPvWGSVJOa2Q8DSW51W7HHnCzExMPQZz0j7rt6g1jZdsx4tcHjxm4jlvLe4BwPlp4yrEBlbqRkqV7gjSQftWWQY67ZvZ7S6hpZACyOrqCdOSp3GcHGRkZ96wXLYd8dHGPiTzHc38glkJRYX8NsDlEYHSxb+J85BP7YrRT2+1lqzpv7tRHKqltrTI6KZZEViMHAIz5E+hqB8PR6Su+rIqjZNaflf+DwlvumshYYK4YD1B2B/wBKyo70VZ9R9GNvctSXK/n4KnPMzsWY5Jq0lo8TbbO2TnN7bPmNypBBwRWWtmsZOL7o+S5WMzSRh8DxAZ38xsfKqklp6PfYFtl9Ks7Vz8kfxnhskhBTsB9Oe32zW9c0jl9V6Xk2vuhyl7bK66kEg7EbEe9WDykouL0y/wAvO878t/KM7Ei5WHXk6jb6C4jJ8/EMf07UMHPqAUB+0OWdfyNt1fr6EWvPfVoGc0B8c08dj4dZy3Mu6xrnSO7MSAqj7kgfrQH5k478TuJXcpf5mSFc+GOFjGqjyHh3b7kmgLZ8OfjDPFOkPEn6sLkL1mwHiJ2BZh9S+udx3z5UB+hKAzQCgIvii6ri1B+nqO2PIusTac/ux+6j0oCRljDqVYAqwKkHcEEYII9KA0eAsRD02JLRO0WSckqp8BJ9ShQ/rQEjQCgFAKAUAoBQCgFAYoCO5j6fysomJCEY8O7aiRo0Z/Nq049wK0ssjXFyk+EbQTckkVSwvupDrfClcq/oGU4bB9M1HVbG2CnHwzqp8cnhZcNe6MwiAcGWNus+hdEiqndQAzadK423yRnuam0VZ3RW9cm/xCyeEt1TrOnVH02eAaVxrZt21N4kAByN+1NEMsibOLc8wsjXLOdQZ5MPgYJD40nTtqA0k47hgexqJxans71WZCzps6/dL/qR3B/+Xj/p/wDOop/czv8AR+cOG/g8OIcNe5uIoovrlDIo/iYeJV/U7frUlJw/2kj22RkvdaKpLGUYqwIYEgqQQQRsQQexqc8ufNATUHHelGqInYYyT3PnsKidW3tnfx+uSx6Y1Vx8fJ6jmDUNJGgnbWMnTnzx51hVckln7RWzqlDt037o04OBTzSiOCNpy2MGENIpz23A2984x54qY855O3cN+D5PAmt5WC3jyC4BzlY5AulYiR3GkkE77ttnAoDj3HOSr6x1m4tpFVO8mNUeOwIceGgL38KfhSb1EvLtmji1BoowqlpNJ+ttYICZHYg6vt3AvHEF49FxQW9rcJNbtGJepcQQqka6tJVzEqlmyNgO+fLBNAePxqln/wCCMlyqaupEepDq6bENurK28fmRkkeHGc4BA/OVAKA/ZnKJc8OtDNnqfKwa899fSXVn3zmgJegNa+vFgTU+dyFVQMszHsqjzJ//AHagKjx1jf8A4cxmgjicswgKNLnSQDI5GEGC3gTUSCN8EBpIbT3ojs01pvRC8Purvg765Xaex6hjdixcxDOFkGd02KnAypz5HGZpOu1cLUiCKsqfL3H+5eYLoRXLhhhJjG6SfkLlNGgnyJCKR65x3xmqWyYoBQCgFAKAUAoBQCgFAQXOUZNoWH+W6SN/Qp8Z/RSx/SqXUKnbjyjHyTUSUbE2c3u+MG2u4EXQ8U0qyEFwMSIVxg7jBPTPlup3325/RLZOt1zXg6WRU3XKafBa+Fcd0NFJKZDqUK7OhXUmx6qHAOlScsDkKCSpx9Xe0zjdyN34jRSC26sQDFElXQRlX1LqRW9jIkQI88486IM5tx+9Xi/AOtpVZNG6Lsont3GdAzsDG0p+2PSsza0maw2m4lI4UPwI/wCkVSn9zPpXSlrEr/Q8b+9+XuLSb/pzrJt6Kysf9qkpOL+0/iv+Z+i+YuTeG3wM93bxthdZlBaNioGcs0ZBbb1qc8kcttfgu9+WuC6WUUhzBbCNpWSLHg6pZwQxG5GT38uwA55z1yVccHnEc+GR8mOVc6XA7jf6WG2R7+dAXn4efC1nhS7u4Vl1jXFbGYxto8pHXT4s7YXUBg798UBebYQ8MD3NvH0umQLiNIWgi6YOCHU/nGdQbzx6E0B0iJiVBOM4GcHIz7HAyPegOGfFXi78V41b8KiYiFJY1lwfqkbBYn10IdvfVQHU+cONJwfhkkyIMQoqRR9l1EhEXbyGRn2BoCvN8TBDb8KaaLVNf6NSodKxqSFMgBySNTDC57Z323AnPihbrJwW9DgECB3Gf4k8an9wKA/O3K3w8uOK2hmsnjZkcpJC50MDgFSh7MCD5kYIPegLnyX8EJzOsnEiixIQxhRtbyY/KxGyr67k+W3egO+gY7UAoCqcW44kV1LJIMJaROBkEhpniWUkHOF8GFBPfWw2/NH6ke7t9zPa9bKr8NeKzTcJlubptReW4lGwHh7kD18WvH7Vbh9pWs+4v3yiw2LJJjHRxJqGoZ6YU+Hz7dqhJyItZWnsehBHKwJMUUrhQEjVsCR2zuUwcYGSUH3rDMot9AKAUAoBQCgFAKAUAoDDDIwe3pQHD+beWG4NdpcwJm2EySJj8jBg3Rf0BwQD6HHfvBKPbLaPS4eXXk4ssafEtcP5PvneA3EdnNw89WS3kBjjU+OS2lIGkr3BXARgfLJ7VPK6CW2/B5p0zhNxaLbdXIWLFyxZwEDnqaVUADw6i6qpx75J8WDmuJPItsn3QfBcjXFLTKdzOeG2/DriNPmEDkt4BIcSyeSmTw4bRg48gakotvtsXKaRiyqMI8rRReGgiCPUrDwgbqwGfYkYq9ZCSe9Hs+k5tLx4V9y7teDU45w2a4UdCKSQR7v00Z9Ib6S2kbA6W39q2pOV+0s05Qj+p3XkbjD3XAMTpIkkMRgk1qy6kQY1DIGQU7+4NTnlizc3cRhgttMzKDM6QRg7kyyMFXSPUZ1Z8tOaA0ueeWYr2ySObxJDLFMS3ibpxsOqM9yTHrH6igKj8KLe54hfT8WuwyI6GG1jOQBEWB8I/hAVRnzJY0Bb+feCC5tZGXwuqEMwALGIHUwAOxbY4znz9aA9uVuIAWUevpgpAjMqMWbZAXLqVGk5ztv96Aq3L3w4hhv04jPcP8zJLJOIsoI8yhj0xkamKhu4Pl2oCU+L3Dvm+GPCZIocvG3VmkWOJSrA4YnckjVgAd6AqMXLwv8AinDJItHyVnCketJY5kaSFiURTGTgsdP1BfpPc4BAuXxbSeThUsNpFJLLMVjwi5wmdTk+gwpH91AUj/2dbOWB79JkeMqYQUdSrB/xDuD22xQHaqAUBigKHzlZRLcSGYB4poS0se5OkaI5G288CAjz/DfFc7NTi1OJPTzwZ4fwrRbRRQSr8ugQxhYwWYIdSgyatLZIBJ07+dQvqliXa0bfuke7ezPMlvcT2ZVZpVYmNnB0MdCyKzqNC98A/T3xjzrWjqEvU1PwbToXbwXHhiIsEYiIZAihWBzkAYzmuzvfJUNqgFAKAUAoBQCgFAKAxQCgIbmawFwipLG0sBz1I1YKc7FH3YZCkHbOdwd8Ua2bQnKEu6PkofCuBy2biaO9VLNc6Ybln/DWQExoQp0s2CG05B3H3qrZhxs4Ls8yMocx+r5I6ZhLIxZmlYZyyq4YZ79NNIbpnJ3UeobfduTl4uRTL6PBYxL6XHU1yal2iyyDUFbQQxGQ2llBCasbBvG50ncDBIGRXT6FiOCcpoq9SyI2SXafc8XUATTr1sqacgZ1sFG52G5Feit0o8nOhJqSaZbPh9ybd8PMrPLEnVCLgAyuAhfScnCg4Y/xCuPGOmzqZ2c8pQ2uUtb+S0XV4sBeO8lUwtA8nUk0JhVKpKshGFx+JHjbzNbnPOG/ELiDy9CRH1LHbwzQuTkE51yPnzYyKwP9IqKTamjt4uPCzp9jX3J/2R3jljjacQs4biI5WRASP4W7Oh9wcj9KlOISTnSpIBOB2A3+woDmvKVnd3FxdSX7FJ7nEfy2Ti1s1Y59stuoIznc57gAdEtrJY0KDUUxgKx1BV7aRnfHsTQELArAJbsQJ4Dqt2f6Zo1BUHPmdJ0uO4PixgrkCC5r4dZ8xRG1knMNzBISYyVEsb4wdUZ/xEIwQw2OxBoDX+Hfw2XgU0txJd69UZQjSIowuoNqfLHJGNu2MmgLjZ8QN4yvauPl1JzLgMs3lpj8yo38YOM4xq3wBReZfitZcPvp9IaZwkcRWLGkuhkJ1SHbw6gu2TnI8qAtvIXN0fGLTrxoUIdo3QkMVYYPcdwQQf1oCyUBB8f5hW1OhRrk22JIVdRwoJAJLMeyKCT7DesqOzDeiH5gsn+SMs+OvIw1gdlDxvGkSZ8l1g+7Fj51Vy4qVbJaZamio2t1JCdcL6VYBmyQYxjfJQ+ZBOSMdhvXma71GLhNbe+D0FuMptSXC9y28BhubyIs7woudOOhISdsn/NGMZAPuCPKuxRgwnFSe0ca25xk0jP/ALs3ETnpiArkkGNpbVxn106t8+e+fSrX7tOP2SIvUT8ot1mjrGgkbU4UBmG2WxuauLxyQntWQKAUAoBQCgFAKAxQCgNXiwJt5gM56T4x3zpPagOW8eb8ZUzqWKKPSfIvIgkklHuxYftV3EitNkc2avBY+pxG3XYhSWwwBViVfCnPqFYf3e1ZyltCBs83XyHiEmgARDTDqHbqx5VvsOyD3j9xTG3GPPhiXLNB5emVkAGqNlkXIz4kIYDHvjH61Pck4M1Xk6zFOQrXNyekioWCMcCOMDLNJ/OQP7RsPMnlEx+eebePz80cTSC2GmBCyx6tgseVLzTHyHhU4PbAA3O4Fa4dzB8uj2lzGtzbB2whZkeM53aCVd0zgErup9KGynJJpPyXjkL4h2PCSUhN50ZHBeGUROsedi8ToQSRtkFdwPUbjU7zwji8F5EJLaVJUP5kYHHsw7qfY0Byz433N914Y7GcBTE2uKJ1SYZbdmbIOgjTgZ7qdq3hXKfhGkrIx8slvgrcXS272925fQBICWLMgdm8BY9/pJ9q2sqdaW/JrXapt68Fl5/5iteHWhkuwHyfwovzvIO2g91x/F5VESn5+u+aIOIsH4ggSTU4jmjDSMkYIKpOGbVIBk4fOoY8xsMNbJ8e2Nc9yipL4ZrXVzYRgF5nu8HKwp10UnuBJJLgqvsqk+471qovfLJ776JQ7a69P53smTz7c8RQWzXYtIRHjRbW7ZIH+XkMCAB7gYrZvXkr4+PO+arrW2QnHuGWdtbobMXEs2omR5kRY0TSR4Y1JySTnJJxprVTiy3f0rKoXdOPH45LL8OeYbnh1kUg6SiSQykujM24VR+YADAH711KMJTh3SZ53IzXCfbFG9x34kXkIUySl9WVEMeIQSQQDqQa9iVOx37Vrk49dUePJti5FlsufBbOV+abKK3S5naJZ5NkgaRAySDwStIzHwsWUjUd9KrgZyKpt93CLiWuWSXEHku5F6rtoDZZ4VLpb48Q0jBGchdTtvjOAAThZCPb2sxGTb2fVryQ7sCZIxFswKMXGO4MaFQB6jLOBtscCuZHp8FPuZfeZY4dm+C82lssKKkYwqjAHf8AUk9ye5Pnmr6WlpFQ9qyBQCgFAKAUAoBQCgFAYoDNAVy948biaS04e6GZVzLMRrjtwTgbD/Ek74TOBjxEdjnTXJjafBTuI8m/J4+VW4mZieuWRmZ5O/VBA079iB7H1qzTf2vk1cPghpLaa3uVd45IiVUozIR44n1DB7H6u3oDU3dC16NdNGDHlcN4sg6sj6s98j33/erEYpLRrs3+V7BBcRyys5hjm+jeQArGXVnwC2NTJgdhpz5iqGRY0+1eCzCrcO43/jHxY3PC5IrUSEsyFvCU1opyyIGwznYHYHZTVYy65JbZyb4c8z2lmTFdW0brKylriSLrPEVzgRx+nbBBBB33wABoRnxB5eax4hcIuWi6hKuFOPEA2k+hGcfpW3a9bMdy3ogbKwknbTEjOfYbfqew/WkYSk9JGJSUfLOn8r8vLaReMKZTuzDuP5VbviurTjRjH6ltnNuyHKX0vgl5LVSuAApzqBAwQ3r/AOvrk1P2RS4IO975LFytzD8iXDRF0kZWLKQHXA04CnZh59wdz3zVTJx5Tfci1j3xgu1nH+fuZDxfirPK5SBXMceQT04VO7BPNjgnHmSB5VzDom98SDYSw2X/AAltaQxPHIuh1ceIMHfIGSxZ8msNpEkKpzTcVvRQ0jLHABJ9AKbRiNc5PUVtlq5d4O6ZOlmcqSVVSxVB3Jx+mT5VBOXdwj1/ScKOFH1shpN8LZJg1Eek4kvlH3ZOy6kUZAAZQTjA7Efbz/Wu/wBNvlODh8Hy79qunV42SrIrSl/k2m4NFNbJcSuDN8w0axKSCsaLkSbHIGcY+9S69a3U1/M4m/Rr3B/yIm45KmzHcED5Rn6aMWBOY8gpp791b22qr+7Rd/YvBZ/eWqO9+SzXHGZ7gaZZ5Sq7dPVojx5fhphSP0rowxqovwc2eTbJcs2+A8fubA/+Hkwmd4XGuI+uFz4D/SR75rFuHCfK4ZtVmWQ4fKOm8o88JfP0pEMUwUtjVqjYLjUVbYgjPYj98Vy78aVXL8HUoyY28LyW6qxZFAKAUAoBQCgFAKAUBG8e45BYxdS4cKOyjuzt/Ci92NYbS8ktNM7ZdsFtnGua/iLcX2Y4c28HYqp/Fcf/ABHHYey++Sa6GJRXYu5vZR6l6+LP05x0yD5X49Jw24WWAA7aXjOyvHnJXb6TtkHyPqMirl+OrI6RzaMh1y2/c69w/wCJtjLGSzmGTST05QVGcdg4yp/euVPHsj5R1YZFcvDJHmu1F9w/qQ4Yqq3MRG+rC5wP6kLD+6tK5dstkr5RzdTkZHY7iusnshPOWENuCynGNSMyN7bqRn7GtJ1xl5NozlHwy8clRTNCZY4bUEkqsxEiySIMeInxEjOR3AOMgAEVy5xUZaRL3N+SlcZ4TbJxN5Vt7ZpY2XJCSpCs6ksT0hJiQ+IZJwMqNjvVijGdi2/BWuyPTekeb3TSzzGXGp26mwwCGABwMnsQf3FdCqCguwo2zcn3H2BjtUySXghbbFZMAnHesGTb4bwqe6/5eJmGcF28EYOAd2O52IPhB71WsyoR8clivGnLzwS1/wDBWyuI11tIk+5kliICu7EkkxsCAN8DGDgDJNcqUu5tnTitLRS+Zfhh/wAGjE8c7TRs4jcGMKUz9LEhjkZGOw+oVBauDvdBuVeT2y/5LRnlblYcQguWjkCzwhWSPAw4IJ8R7jJGMjse+ajjDuR2+o9QeHfGMYLT8s1uS+Yf+H3aT6SyFSkij6ijYOVztkEKf3HnWIS7WWeq4Us2hdnlco0uNTxy3U0kClInkZkUgAgHfsNhvk496xNpvgs9Nospx4ws8o0SSp1K2kgHfuMe4qXHvnTLcSt1fpdOdX/F414ZNizEdtaOHVmliZmQd4yraQrb+e/p2NejxrpT2mtaPkeXTGuW4y35NySwm+QjmLZt+u6Ims+GTcM+jsMlWHf386xGyv13HXPyJV2egpN8fB9cscFW+vEhbIykjFlOGQBNm9wHMexyDtTMs9OKa8jDr9STT8HzfcuXltIY5YJG3wHijkdHA8xpBxn0ODWKsyDX1MzbhzUvpRZuUeUpFl13qyRq8biOIacyjH4iSd9JKjZRgkFtxjFUsvJVn0x8F3ExnX9UvJ0PleRmsoDJjUY17HO2PCc+uMVRLxKUAoBQCgFAKAUAoBQH59+JPEnm4jcFySImMUa+SqoGcD3bJJ+3pVeScp6PZ9KjDGwJZCXOm/6FYQevfzNemopjVDSPmmdm25dzssez2toWlcJGrO57IilmP6KM1tOyMfLK8K5S+1Fjsfh9xGbtb9MessiJ/oCWH6iq0s2teOSzHBsfng6HyAl1YQtBdNHIisyQJEXeQlSeoqlgv4attlsAHIzjFcy2UZS2lo6dUXGOm9kLc8tvE66mFtC+BEJ1WQqQMmN5IpMKB5Mc7Dc57yRyZRWjZwRPcM5ABIa6nEqd+nEnTRh6OxZmYfYrn3FYnkSlwFFIn+IceitWWMI7YUZESqVjTcDILDPY+Fcnbt2rnXZlNMlGb5ZNCqU1tIrPHpLK5LyRW80jlc9aArFqbTsQsjqJD23ZSPc1G+tUUT7O8PBlYttFLiAdVY/UPuCD2YfvkEe1eqqnG2Cmvc4M4uEnFnvUhoKyYPLlzi8EvFBakF5dJ6QwDH18E5lJ8kALYwcn3Fc3Lv2+yJ0cWnS7mdm4dZGLWXfWzkZOnSMKoUADf0yT6nyGAKBdNygNLjMMUlvIlwuqNkbUuCSVAydIG5PpjfNYejaEnGScfJ+b+sFkZrdpFXLKh1aZOmTsHK43Ixkdqqvh8H0aipZFEXelJmuXA8wK1LkrIQXL0fbqVOGVgcA+JSux7EZ7jY0aaIq8qu1/w3v8+xY+QuVP+LTNqbFtEdMrKRqZyMiNPTyJPpt57TVRafcee631WPa6Kn58s27zlK6iaQLEZVSRk1xAMfDjBeMHUpK6WwMjDd679WdBr6uD5zbgzT+nkWXLl9MBGkEwTXr0y6oolfGNZD+3moJ9qSyaE+9csRxb2ux8I6byVykvDkZnYPPJgO4GFVR2jjB8vUncn02A5197tltnRoojVHSLPUBOR/HbxYIDIylipUIAMsXciNQo9SWx+tAevCLYw28UZ7pGiH7qoBoDboBQCgFAKAUAoBQCgOBfFXhph4pKcnRMqyjYY3UIwB+6E/3CrWNiwt+p+SSfWsnFq9GOu1/JVa7K8HmG9vZfvg3c28d26y4E7rphYnw47vGP5zgHPmBjy35udGXD9jpYUocr3O01zjomvBZJGzMqgM5yx3PnnbPYZJOB5knuaAiua18ERTaUyBEY50jUCzCRQRrUhPpzuQNx3qK+z04ORtCPc9FT5hNzAg+XKKHJVjEksSDUQANCOwDEn6iABg5PaqNGY7m4vgnlSo8kpe8IteHWtxNdsvTVVAdU8UecLqVV7PqK7jfCr6VLVgwgpJ87+TSV0m17ERaXsa26SMyqrIG1Zwu41HHt3P2rw19E5ZEoRW2mdmE12Js5Hzrxee14jIFcmEssyovhVlfxYJAzgnOf1r3XTbZvDjBNrjRxMiqHrOTR93XxIDQhI7KKNw2eqsj6iurOlhgBttsnPr3q/RZZWluWyvZVCe+NFo5Q4onE3fwyxQQxNNcTkDCIoyUVgcBiM4J7AE4q7PN3HUUVYYenuTI74H2/zXHpLgIFREmlCjsnUOlV/Zj+1UC8dw5j4o6MsMB0uy63kwD0484GkHYsxyBnYaWO+ADzep5/7rXtLcn4J6KfUlz4K3fSNCjSda4Ljt+M/ickBRpPg3YgfTjevM0dXzLLUu7j9PYvyxq1Hwefy2vxTnqy7apGxnP8n8A9AuMffequT1K+y3vUmvgmrx4RjrRz74pcSt4YIwiAX5lZZZFOMxIAVeVB4WZw0e+O6vXtcK1ZFEbH7lNZd+LNxrlpFm+H3w8S7sILq8klDyDqaUKKoTJ0HJXO64Pfzqz6cUTWdZybIOMmufwSXE7KHiN011KmpCgiiVvpMaliJGHmWLEj0GnzzXlerdWmrPTpeteWSYcZwr1vh+xJch2sHDXnijAjilBuclvChQKsgyey4Kkf3V0ujdRlkwcbPKKOXQoPa9ySl4zpuOtbxTPEw0znQFBC/TLEjEO7DcHC+JcYJ0gHpyy6lLt2V1VJrZZbS6SZA8TB0YZDKcg1ZIz2oDV4jfpbxmSVgFGw9WY7KqjzYnAA96w3pbYKsvEZhNE98umGPx5izIFl0lQZ9gwA1MdgVzpJK6ctUqzq5vt8EsqZJbLjG4YBlIIIBBByCD2II7irhEfVAKAUAoBQCgFAKAUBzX432hNtBKqA9OUqz+aq64C/YsF39VHrVvDlqZUzI7gceMh/gb91/wDWur3P4OV2R+QVLd9h7HJ/fyrDTktPwbJxg9rlnd/hVx/5yxCOcyQHpEl9TOoA0uc7+enPqpri3qMbGos7FEpSrTki6VETFU55uwejbDBaVi+jVgkRldO43UaypJG+ENRXTjGDcvBLTHcjTuLZ47Zw8xfCZy4RSWXxfUMbZHnn715+uxeqpJe5blF9rRT+JIbjhvGIFMjme8a4tj05SkiERSALJp0gbEd+4rtSzseL1Ka/qVFTY/CN6wtBHZwW06KwEGiTcFQEQBvLf/8ANeKss78id9cv+XH8zrxjqCg/g4xdTluIiOSVliR1ty8ilCLdGwBIvfZfWvbQ2qNxXLW9L5ORL79M6DbQCWMvZ8NsXQs5WSWJSCMnSNTOBsMDZSO9UP8A5BY6ULXz+eWWf3bv5ifHOd5ez2jW9vaTBDpDGOIxxkd2EMMZIC5AGSWJ33pRlQnZ6llq/Ed/5NJ1NLtjH+Z6/Aq5+RuJIpUKyS6OoGUhkTVpi79jrY5HoynyNdB3rvWtOL9/yQdnD+TpXMdupviJFDLJBGVDAEHpu4cYPp1E/wC6uD+0Ksg4WRf4LmE09xZAX8LRSQRjLQvMCMnJjKI76cncqSoI9CD5EY41NsZ1zm+Jpf13r+5bcWpJext27/iyqfVXH9LLp/3R/wB6qWx3VCa/K/oTRfLRQeceUX4hxy0jQHTOg6jAHwpE34jE+XhKge5A869b+z1vdjOPw/8AJy86Op7Ouc2XAjijs4fD1Fw2PyWyYDD21bIP6mI+mrvU8xY1Dfu+ERY9XqT/AAQZk/FCDsELH230qP8A7v8Atrwfbut2S93/AOztb50iP5hZwbcxoZHE2RGCBr0xu+lidgpKrk+W1dTo84w9SU3pa8lbKi2lokeIXMswGYZVUblA8J1H0kAcal/lDDPrVunPx4S33J/yZDKqckbXD7iBgWSOS2IOl5LQ4UMMbTQFcg4x9SNsQdWN69FVm1S1zr/BRlTJE1ciWNFPzjuHwECwwtJISMjRgBTtvnGAMk4G9XCIjru3iRlPEZjK+CUtyomcrkf5USAN5Z8BA9a0nOMV9TMpN+DFgpQuQDHB3SOVgXTHc5BIVPRSSR7dhwMuVUp/w0XqlJL6j15b4vFGkv8AiiIykxKIJ2GnChmXSh8LPrIx3zkd66uNao1pTkt/qVrIty4RMLzHbfmk0e8qSQj95FAqyrq34kiPtl8EmrAgEEEHcEbgj1FSGp9UAoBQCgFAcl+IPHeIR3jRLJ0Yu8SqCnVTAy3VBySDnIGMenYnn5V863rwvkt0VQkt+5W7bm26ibe5uEb+d+op+3U1Cqn7xeuYy2ix6Fb8rR7cc5gu72Ixzyh4jjwqkaHI3DBsHfPpitl1OxP4Zq8KtrT5RXjwn0kfHoQn++KnXXshLXBX/wDh6N7Pp7KGPHUOc9tbbH+3YH9qrz6lmXLSf9CaGBjVvei6/Ck9TiBMWdEcL6iBhfEVCp7ev9v3qXAqmpOUjGVKOkkdF54gnl4dPHaaus6FFKtpZc9yD9s9t/SuqUTkXw7sLoxkXyzKYmUwyF/H2ZSud2IUE4BOPEdq831nqXp6jVJN87Wjo4lPcvqRbW4bqfVLI8hGSpdi2M9xoPg9NwoP+9cKfUbJLha+f98lxURTNtYwmdKqNskgADb1/wBf2qj3SsfL2yXSRVeA8zx3/EZ4kIMaQ6UYdmOrEpU+hymPZc12crAli4kJvzvb/wChWrt9SxpeCN5t5binjlmAHWSJDJpJKTRqdnyPzDSc/wBOPQ1dwM6yEowf2yb18p/BLXTVKWpx3solsLqxLS2MjhFUO6g5AXIGXQ7MMkb42zXcthTeu21J7Is7BnhtTrf0s6RyNz2nEPwpgI7jGQB9EgHcpnsf5a8t1To7x16lfMf8GMfKVn0y8lturRJca1BIIKt2ZSOxVhup9xXJpybaXuD0WZ1xmtNHzxW9naJVYCRkOqKctpdGxjTKoXDqwyCRjY+ozXoY9XqyqHXkLn/eSi8WVc+6BrXk0shiPy7go4c4khI+hlIBLgn6vMCuRXXRBSSs4a14fyWX38cB1maRXVETAZTrkzlTg4wgxsQD39fWtE6IwcHJv34Rt9be9H0ZpbeRJyULRhwAkTHKuAGXeQdyF/UCrvTcxUTaqXn5ZFkVd6+o2o2d2aWfHVkwWx2RV+lBv2UE/qWPnVbqWbLLu48LhG9FKqia/CzrVpT/AJp1L7RjaMft4vu5qvlNR1Uv+P8An3JK+fq+T6+q7QeUcTufu5Cr/oslbwi1jS17tL+hrJ/WiUqi4teUb7It7zp3pRGUNJACy7vIxDkJ0oh9bbyDyAAyTgV6jolDupfd4TKGVPslwXHgXCzEA8o8YQRoudQhiGMRg+bHALN5kDyVa9WlpaOaQsjizZ/mBo1OzG4IzHICdi8nZCBgaWx22yK4ubjWuTl5RcpsjrRtSRJKoyA67Eean0Po1c7mLLHDPatTJr3N4qZXUdWMgKrO2+cHQoJ8j98VNVVOb3FGk5xXkmeXoOnaQroKYQEo3cMd2z75J/fyr00VpI5z8kjWxgUAoBQCgNe/sY7hCk8aSIfyuoYZ9cHz96w0n5MpteCq3vw2s5M6erGD5LJrX9pQ2KrvFq3tLRKr5rjZHJ8JLZc6Li6Un0eLA/tKYrLxq5LUlsLImvBt2nwytl/xJriQehZEz9zGin9jUawaU96NnlWP3LPZcDt4IzHHDGEO7DSDqPq5OSx9zmrUYRitJELk3y2bkECxrpRVUeigKP2FbGp6UBTLvlqdZJOiVMbsWGXKMhZmYhRhgVyfPHpjAFcLN6MrrPUhr8pl2nLcI9rKrdceeLisfDdEctwwXLo5REZlLlWypOygHI75GwqrL9nF7T0SLP8AlGv8UOC3UVoAZcLI3jWLONIOXRnbxN4SWAAUYjbarlHTasScZtbfjfx8CFryJqDeltFN5TT5e4TpDssp23JzGwH3yxjH3xUmdFW1OM/c9Jm49ONjKNfySfGOZuo1zgsqNC0KrpHicNglgRlRhn22+n1NUsfA7IV+7T3spwx5dsbPln38P7bVcNkZVYCrAjIOsqApHnkK37VjrVvZStPna1/Iu9R12wrfsiu8y8k3Fnfo/D1ZlZupFp7xspHhb2BI39O9WsLqdORjv1nprh7PK248oWfQdaklYTIp+lsnPlkIcr++kj7N6V5NQrlVKS8r/v5OptppG5VMkFYAoARnv9/1rKbXgGjxL8QrCP8AMyXPpCPq/VtlH9RPlVvGSgnc/bx+v/gjnz9JttIqkAlQT2BIH7VXUJz20tm+0iPg4OZy00ti0wkIMbMlu46QGE0h3yM7tuB9demj07MVUFTLtWuf1Zz3kV9z2bUXKUrf8vbi0P8AGJVjA9+jCSsn2bAqzT0vJk/481JflbIp5MP+KJ3ly3NhMYbk65J2LJdY0iUqv+CU7RsqgkKNmAZu+qu3RRCiHZWtIqTm5vbLVUxoYNARE/LVsxLLH0mJyWgd4Cx9W6RGv+7NRzqhP7kbKTXg8Ty6w+i6nA9GED/6tHn/AFqvLBpfsbq6ZvcJ4X8vrJdpGcgszBR2GAAFAAA/86nqqjVHtiaSk5PbJCpTUUAoBQGKAzQCgFAYoBQCgFAZoBQH525OuNfOE8s5xolvGLNsEVFdAST2AXAo3oHUOPcUN6hQIRBkEeUshByrDOOkPPP1dvp7HzXUOsx26qtflvwdDHxH90itWXL5icvH01OcjUqvv5ZEax5/Utvv33rlW9SjOHbLb/Tj/Oy72Tb5fj5NbivJq3DtJrRZG7ssbhS3qVEnepKesKqKgovS+Wv+xLGVsfEiT4LbJajo9MRsxJDBi4lIG5DNvqx+U9h2yBVTNnLJ/iqW0vb4/wB+Q7JSl9fk2uKnSgk843Vh6kHwsoHmSpbA9cVBhruk4ezX/o1s4Wz2miEqY3HYqezKR2Ye/wD/AA1FCbpn8+zNmu5HzaTlsq4AdcBsdiD2ZfY+nkQRvjNZurjHUofa/wDdCLb4ZsVXNhWQeMc/UfpwKZZB3VMaV/8AmP8ASn67+gNdLE6VkZD4Wl8sr25MIe5rcJRiHkkxrd2HhzgJGzIgUnfGxP3Y9q06glVP0I+I/wCfc2pfdHvfuelzw2OUEPrIOxHVlAI9CA2KgryrK3uOv6I3cE/JJcO4vJa6UL9SP6QkhUSAAbCOTbV9myT6ivQYXXbHxatr5RRuwo+YstfDOJJcoWjzsdLKwwyNjOGH2IOexByK9NTdC6CnB7RzpwcHpmjzVvHCo+s3Vv0/XKyqzY+yLIT7A1Kak1QCgFAKAUAoBQCgFAKAUAoBQCgFAKAxQGaAUBU+P8EsI5ZJ5IsXFwnTLxAmVgMHKr9IIwmWIxsAT5VXybaq627XpG9cZSl9JAr1zkZQDOzMhLkfzRq+lT9mP2HavB5CxIzfZtr+h26/UcfqProy/wDVX9Yhj/RhUPq0/wD4/ub9svkxwqQmLDHLIzI3lup748sjB/WmXBRnuPhpNCD2uT74hb9WJlBw2Mo3mrjdWH2OK1xrPTsT9vf9BOO0edtaxsqvpzkBgXZpCMjyLk4re66xScd6X44MRitbPd3Zm6UCh5iMqmcKB/FIwB0L79z2AJqfA6dZlz+I+7NLr41r8nrbcv3ikkxxM7AAs0+kYGcBQsRwNz69zvXas6DOeo9ySRUWbFc6NxOXLt/qkt4vXCyT/tkx1JV+zlS++TZrLPl7I3oOTou9xJLP/KzCOP7aIwuoezFq6lHTMan7Y/1K08myflk/a2yRIEiRUUdlVQqj7AVfS0QFW4jy5LFIzWul42YuYWbSyMxJbpN2IJOdLYxk4bGAOH1HoscmXqQepf2LtGW612vwQ1xcKh0XA6T+aSkL/wBrZ0t91JrzN3TcnHn9u/yjoQyK5ryRq8RVreXwvKiu6LqV0D6ceEyuAoIOQGJ7AHfuehHpeQ7YSiu3et/H+/gheTWovnZPcm3EscbMoa5klWI7RGBI9Me4kmc6X8ROSgYjJ2NepxcWOPDtj+pzLbHY9sstjw1zKJ7pleUAhETIihVu4TO7MdgXPfGwUEg2iM3eIXyW6a5CQMgAAFmZicBUUbsxPkKAi7XmiNn0yRyRZYR6nMDqJGOFRzDI/TJ8tenJIHfagPbjPMUNnIkcvVLyK7qsUE0zFUKhiRErEAFl7+tAfdjx+CdFeJmYNJ0sdOQMkmM6ZUK6o8fzAdx6igJSgFAKAUAoBQCgFAKAUAoBQCgFAKApXPsLJLDMZQsbYtyoQl8tqcsrg7fQo7bAk52FcvquN6tXcltx8Is41nbLT9yLspQ2ekF6anTqBzqYd9OO4HbUTuQfvXisitw5s+5+3x/vwdeEk/Hg2ZpAilnIVR3ZiAB9yarwrnN6itm7kl5I4cQiSclmCCRVwzZRS6lsglsDVp048yFPkK6NmFkegtxfD/z4IFdDu8nhLfllxGHkkNwmIkBMip1VGXXvGpAzlsAaxVujp1k7lDt19PP66I55EVHeyx8L5SuOmqzzJHgeIQAuxJOTiSQAKN+2j9a7Ueh0+p32Pf4KcsyWtR4LRwvhcVqmmFdOTliSWd2/idzux9ya7EK4wXbFaRUcm3tm7W5gUAoBQGKAjJrWac+N+knkkYVpP7pGBA+yjb+I0B923A4I21CMM/8A1JCZZP8AvckigJGgFAV7m9SFik3Co0gaQAnomSGSNZiB5KWGT5BiewNAVaKRGtlgW1RJms2tkdJoX6jtoAeIRMxeIEdQyyBSvhwMsQAJvj16ltxa0kmLBBaXSFwjsNbSWxAOkHGdLftQESC8t2bmJJVhm4hahco8ZkWKCRXlKEAhSdIBYDOgHtigIFHZbe4WIvNI1heFpU+YjuFfp5UXsLZXq6sAMGBznAx2AmOP2Etr1lsusNdgjSEPM7MwnQSSA5LdXptLuviO3oKA8ra2do7p7OTUkKwXEaQicQmeF2dlV5WOWdBpZRtuCdyaAt3JLmeGS7bV/wCLlaaMMT4YAAkAA/LlFV8ermgLFQCgFAKAUAoBQCgFAKAUBigIKXlOBpJH1TAyOXfE0gBY4Gwz4RsO2KqXYNF0u6cdsljdOK0mblrwG2iYMkMeodnK6nHvqbJz71NCiuv7YpGjnJ+Wb0kKsVLKCVOpSQCVbBGV9DgkfqalNTEVuiM7KqhnILsAAWIAUFj57AD9KA9aAxQGaAxQGaAxQCgM0AoDFAKAzQHjBapGSURFLbsVUAn74G9Ae1AKAUAoDU4pw9bmFopC4Vxhum7RsR5jUpBAPY/egNiGIIoVQAqgKAOwAGABQH3Q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780928"/>
            <a:ext cx="4694064" cy="3123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6524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Present Day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25000" lnSpcReduction="20000"/>
          </a:bodyPr>
          <a:lstStyle/>
          <a:p>
            <a:r>
              <a:rPr lang="en-GB" sz="9600" dirty="0"/>
              <a:t>The Walt Disney </a:t>
            </a:r>
            <a:r>
              <a:rPr lang="en-GB" sz="9600" dirty="0" smtClean="0"/>
              <a:t>Company operates through four business segments</a:t>
            </a:r>
          </a:p>
          <a:p>
            <a:r>
              <a:rPr lang="en-GB" sz="9600" b="1" dirty="0" smtClean="0"/>
              <a:t>Studio </a:t>
            </a:r>
            <a:r>
              <a:rPr lang="en-GB" sz="9600" b="1" dirty="0"/>
              <a:t>Entertainment</a:t>
            </a:r>
            <a:r>
              <a:rPr lang="en-GB" sz="9600" dirty="0"/>
              <a:t>, with the primary business unit </a:t>
            </a:r>
            <a:r>
              <a:rPr lang="en-GB" sz="9600" i="1" dirty="0"/>
              <a:t>The Walt Disney </a:t>
            </a:r>
            <a:r>
              <a:rPr lang="en-GB" sz="9600" i="1" dirty="0" smtClean="0"/>
              <a:t>Studios</a:t>
            </a:r>
            <a:endParaRPr lang="en-GB" sz="9600" i="1" dirty="0"/>
          </a:p>
          <a:p>
            <a:pPr lvl="1"/>
            <a:r>
              <a:rPr lang="en-GB" sz="9600" dirty="0" smtClean="0"/>
              <a:t>film</a:t>
            </a:r>
            <a:r>
              <a:rPr lang="en-GB" sz="9600" dirty="0"/>
              <a:t>, music recording label, and </a:t>
            </a:r>
            <a:r>
              <a:rPr lang="en-GB" sz="9600" dirty="0" smtClean="0"/>
              <a:t>theatrical productions</a:t>
            </a:r>
            <a:r>
              <a:rPr lang="en-GB" sz="9600" dirty="0"/>
              <a:t> </a:t>
            </a:r>
            <a:endParaRPr lang="en-GB" sz="9600" dirty="0" smtClean="0"/>
          </a:p>
          <a:p>
            <a:r>
              <a:rPr lang="en-GB" sz="9600" b="1" dirty="0" smtClean="0"/>
              <a:t>Parks </a:t>
            </a:r>
            <a:r>
              <a:rPr lang="en-GB" sz="9600" b="1" dirty="0"/>
              <a:t>and </a:t>
            </a:r>
            <a:r>
              <a:rPr lang="en-GB" sz="9600" b="1" dirty="0" smtClean="0"/>
              <a:t>Resorts</a:t>
            </a:r>
          </a:p>
          <a:p>
            <a:pPr lvl="1"/>
            <a:r>
              <a:rPr lang="en-GB" sz="9600" dirty="0" smtClean="0"/>
              <a:t>theme </a:t>
            </a:r>
            <a:r>
              <a:rPr lang="en-GB" sz="9600" dirty="0"/>
              <a:t>parks, cruise line, and other travel-related assets</a:t>
            </a:r>
            <a:r>
              <a:rPr lang="en-GB" sz="9600" dirty="0" smtClean="0"/>
              <a:t>;</a:t>
            </a:r>
          </a:p>
          <a:p>
            <a:r>
              <a:rPr lang="en-GB" sz="9600" b="1" dirty="0" smtClean="0"/>
              <a:t>Media Networks</a:t>
            </a:r>
            <a:endParaRPr lang="en-GB" sz="9600" dirty="0"/>
          </a:p>
          <a:p>
            <a:pPr lvl="1"/>
            <a:r>
              <a:rPr lang="en-GB" sz="9600" dirty="0" smtClean="0"/>
              <a:t>television channels</a:t>
            </a:r>
          </a:p>
          <a:p>
            <a:r>
              <a:rPr lang="en-GB" sz="9600" b="1" dirty="0" smtClean="0"/>
              <a:t>Disney </a:t>
            </a:r>
            <a:r>
              <a:rPr lang="en-GB" sz="9600" b="1" dirty="0"/>
              <a:t>Consumer Products and Interactive </a:t>
            </a:r>
            <a:r>
              <a:rPr lang="en-GB" sz="9600" b="1" dirty="0" smtClean="0"/>
              <a:t>Media</a:t>
            </a:r>
            <a:endParaRPr lang="en-GB" sz="9600" dirty="0"/>
          </a:p>
          <a:p>
            <a:pPr lvl="1"/>
            <a:r>
              <a:rPr lang="en-GB" sz="9600" dirty="0" smtClean="0"/>
              <a:t>toys</a:t>
            </a:r>
            <a:r>
              <a:rPr lang="en-GB" sz="9600" dirty="0"/>
              <a:t>, clothing, and other merchandising based upon Disney-owned </a:t>
            </a:r>
            <a:r>
              <a:rPr lang="en-GB" sz="9600" dirty="0" smtClean="0"/>
              <a:t>properties</a:t>
            </a:r>
          </a:p>
          <a:p>
            <a:pPr lvl="1"/>
            <a:r>
              <a:rPr lang="en-GB" sz="9600" dirty="0" smtClean="0"/>
              <a:t>Internet</a:t>
            </a:r>
            <a:r>
              <a:rPr lang="en-GB" sz="9600" dirty="0"/>
              <a:t>, mobile, social media, virtual worlds, and computer games </a:t>
            </a:r>
            <a:r>
              <a:rPr lang="en-GB" sz="9600" dirty="0" smtClean="0"/>
              <a:t>operations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543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Entertainment Holdings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85000" lnSpcReduction="10000"/>
          </a:bodyPr>
          <a:lstStyle/>
          <a:p>
            <a:r>
              <a:rPr lang="en-GB" dirty="0" smtClean="0"/>
              <a:t>Walt Disney Studios</a:t>
            </a:r>
          </a:p>
          <a:p>
            <a:r>
              <a:rPr lang="en-GB" dirty="0" smtClean="0"/>
              <a:t>Disney Music Group</a:t>
            </a:r>
          </a:p>
          <a:p>
            <a:r>
              <a:rPr lang="en-GB" dirty="0" smtClean="0"/>
              <a:t>Disney Theatrical Group</a:t>
            </a:r>
          </a:p>
          <a:p>
            <a:r>
              <a:rPr lang="en-GB" dirty="0" smtClean="0"/>
              <a:t>Disney-ABC Television Group</a:t>
            </a:r>
          </a:p>
          <a:p>
            <a:r>
              <a:rPr lang="en-GB" dirty="0" smtClean="0"/>
              <a:t>Radio Disney</a:t>
            </a:r>
          </a:p>
          <a:p>
            <a:r>
              <a:rPr lang="en-GB" b="1" dirty="0" smtClean="0"/>
              <a:t>ESPN</a:t>
            </a:r>
            <a:r>
              <a:rPr lang="en-GB" dirty="0" smtClean="0"/>
              <a:t> Inc.</a:t>
            </a:r>
          </a:p>
          <a:p>
            <a:r>
              <a:rPr lang="en-GB" dirty="0" smtClean="0"/>
              <a:t>Disney Interactive</a:t>
            </a:r>
          </a:p>
          <a:p>
            <a:r>
              <a:rPr lang="en-GB" dirty="0" smtClean="0"/>
              <a:t>Disney Consumer Products</a:t>
            </a:r>
          </a:p>
          <a:p>
            <a:r>
              <a:rPr lang="en-GB" dirty="0" smtClean="0"/>
              <a:t>Disney India Ltd.</a:t>
            </a:r>
          </a:p>
          <a:p>
            <a:r>
              <a:rPr lang="en-GB" b="1" dirty="0" smtClean="0"/>
              <a:t>The Muppets Studio</a:t>
            </a:r>
          </a:p>
          <a:p>
            <a:r>
              <a:rPr lang="en-GB" b="1" dirty="0" smtClean="0"/>
              <a:t>Pixar Animation Studios,</a:t>
            </a:r>
          </a:p>
          <a:p>
            <a:r>
              <a:rPr lang="en-GB" b="1" dirty="0" smtClean="0"/>
              <a:t>Marvel Entertainment</a:t>
            </a:r>
          </a:p>
          <a:p>
            <a:r>
              <a:rPr lang="en-GB" b="1" dirty="0" smtClean="0"/>
              <a:t>Marvel Studios</a:t>
            </a:r>
          </a:p>
          <a:p>
            <a:r>
              <a:rPr lang="en-GB" dirty="0" smtClean="0"/>
              <a:t>UTV Software Communications</a:t>
            </a:r>
          </a:p>
          <a:p>
            <a:r>
              <a:rPr lang="en-GB" b="1" dirty="0" err="1" smtClean="0"/>
              <a:t>Lucasfilm</a:t>
            </a:r>
            <a:endParaRPr lang="en-GB" b="1" dirty="0"/>
          </a:p>
          <a:p>
            <a:r>
              <a:rPr lang="en-GB" b="1" dirty="0" smtClean="0"/>
              <a:t>Maker Studios.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0525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Acquisitions &amp; Mergers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Taking over or joining together with an existing companies for mutual benefit</a:t>
            </a:r>
          </a:p>
          <a:p>
            <a:r>
              <a:rPr lang="en-GB" dirty="0" smtClean="0"/>
              <a:t>Acquisitions:</a:t>
            </a:r>
          </a:p>
          <a:p>
            <a:pPr lvl="1"/>
            <a:r>
              <a:rPr lang="en-GB" dirty="0" smtClean="0"/>
              <a:t>ABC (</a:t>
            </a:r>
            <a:r>
              <a:rPr lang="en-GB" sz="2600" dirty="0" smtClean="0"/>
              <a:t>American </a:t>
            </a:r>
            <a:r>
              <a:rPr lang="en-GB" sz="2600" smtClean="0"/>
              <a:t>Broadcasting Company, </a:t>
            </a:r>
            <a:endParaRPr lang="en-GB" dirty="0" smtClean="0"/>
          </a:p>
          <a:p>
            <a:pPr lvl="1"/>
            <a:r>
              <a:rPr lang="en-GB" dirty="0" err="1" smtClean="0"/>
              <a:t>Lucasfilm</a:t>
            </a:r>
            <a:r>
              <a:rPr lang="en-GB" dirty="0" smtClean="0"/>
              <a:t> (George Lucas, Star Wars)</a:t>
            </a:r>
          </a:p>
          <a:p>
            <a:pPr lvl="1"/>
            <a:r>
              <a:rPr lang="en-GB" dirty="0" smtClean="0"/>
              <a:t>The Muppets Studio (Jim Henson Company)</a:t>
            </a:r>
          </a:p>
          <a:p>
            <a:pPr lvl="1"/>
            <a:r>
              <a:rPr lang="en-GB" dirty="0" smtClean="0"/>
              <a:t>Marvel (Marvel Comics, Avengers, Spiderman)</a:t>
            </a:r>
          </a:p>
          <a:p>
            <a:pPr lvl="1"/>
            <a:r>
              <a:rPr lang="en-GB" dirty="0" smtClean="0"/>
              <a:t>Pixar (Toy Story)</a:t>
            </a:r>
          </a:p>
          <a:p>
            <a:r>
              <a:rPr lang="en-GB" dirty="0" smtClean="0"/>
              <a:t>Mergers</a:t>
            </a:r>
          </a:p>
          <a:p>
            <a:pPr lvl="1"/>
            <a:r>
              <a:rPr lang="en-GB" dirty="0" smtClean="0"/>
              <a:t>ESPN (</a:t>
            </a:r>
            <a:r>
              <a:rPr lang="en-GB" sz="2400" dirty="0" smtClean="0"/>
              <a:t>Entertainment and Sports Programming Network </a:t>
            </a:r>
            <a:r>
              <a:rPr lang="en-GB" dirty="0" smtClean="0"/>
              <a:t>– merger with Hearst Entertainment)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2262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184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Disney</vt:lpstr>
      <vt:lpstr>History</vt:lpstr>
      <vt:lpstr>History</vt:lpstr>
      <vt:lpstr>Present Day</vt:lpstr>
      <vt:lpstr>Entertainment Holdings</vt:lpstr>
      <vt:lpstr>Acquisitions &amp; Mergers</vt:lpstr>
    </vt:vector>
  </TitlesOfParts>
  <Company>Lordswood Academies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Disney</dc:title>
  <dc:creator>Karen Leadbetter</dc:creator>
  <cp:lastModifiedBy>Karen Leadbetter</cp:lastModifiedBy>
  <cp:revision>4</cp:revision>
  <dcterms:created xsi:type="dcterms:W3CDTF">2016-01-19T09:59:37Z</dcterms:created>
  <dcterms:modified xsi:type="dcterms:W3CDTF">2016-01-19T10:30:57Z</dcterms:modified>
</cp:coreProperties>
</file>