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C4B41A7-A352-4FE6-ABAF-4D5F65B17A44}" type="datetimeFigureOut">
              <a:rPr lang="en-US"/>
              <a:pPr>
                <a:defRPr/>
              </a:pPr>
              <a:t>9/30/2016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0622BC6-BEE1-4434-A342-ED9717E2919D}" type="slidenum">
              <a:rPr lang="en-GB"/>
              <a:pPr>
                <a:defRPr/>
              </a:pPr>
              <a:t>‹#›</a:t>
            </a:fld>
            <a:endParaRPr lang="en-GB"/>
          </a:p>
        </p:txBody>
      </p:sp>
    </p:spTree>
    <p:extLst>
      <p:ext uri="{BB962C8B-B14F-4D97-AF65-F5344CB8AC3E}">
        <p14:creationId xmlns:p14="http://schemas.microsoft.com/office/powerpoint/2010/main" val="140651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315D63F-14DB-4435-A059-F21038C10061}" type="datetimeFigureOut">
              <a:rPr lang="en-US"/>
              <a:pPr>
                <a:defRPr/>
              </a:pPr>
              <a:t>9/30/2016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81A2E7-3EBD-4D84-9729-16A8C33FF903}" type="slidenum">
              <a:rPr lang="en-GB"/>
              <a:pPr>
                <a:defRPr/>
              </a:pPr>
              <a:t>‹#›</a:t>
            </a:fld>
            <a:endParaRPr lang="en-GB"/>
          </a:p>
        </p:txBody>
      </p:sp>
    </p:spTree>
    <p:extLst>
      <p:ext uri="{BB962C8B-B14F-4D97-AF65-F5344CB8AC3E}">
        <p14:creationId xmlns:p14="http://schemas.microsoft.com/office/powerpoint/2010/main" val="367774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73B32B3-8884-4BB5-8CAE-CF0C0AE41AB8}" type="datetimeFigureOut">
              <a:rPr lang="en-US"/>
              <a:pPr>
                <a:defRPr/>
              </a:pPr>
              <a:t>9/30/2016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94E818C-C7AF-436D-89F4-5F70A24A3BD3}" type="slidenum">
              <a:rPr lang="en-GB"/>
              <a:pPr>
                <a:defRPr/>
              </a:pPr>
              <a:t>‹#›</a:t>
            </a:fld>
            <a:endParaRPr lang="en-GB"/>
          </a:p>
        </p:txBody>
      </p:sp>
    </p:spTree>
    <p:extLst>
      <p:ext uri="{BB962C8B-B14F-4D97-AF65-F5344CB8AC3E}">
        <p14:creationId xmlns:p14="http://schemas.microsoft.com/office/powerpoint/2010/main" val="404907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3CAD3C2-EADE-44F1-89CC-43ED206C2A8D}" type="datetimeFigureOut">
              <a:rPr lang="en-US"/>
              <a:pPr>
                <a:defRPr/>
              </a:pPr>
              <a:t>9/30/2016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588074-3307-47D8-BF74-F66ECC12DAA1}" type="slidenum">
              <a:rPr lang="en-GB"/>
              <a:pPr>
                <a:defRPr/>
              </a:pPr>
              <a:t>‹#›</a:t>
            </a:fld>
            <a:endParaRPr lang="en-GB"/>
          </a:p>
        </p:txBody>
      </p:sp>
    </p:spTree>
    <p:extLst>
      <p:ext uri="{BB962C8B-B14F-4D97-AF65-F5344CB8AC3E}">
        <p14:creationId xmlns:p14="http://schemas.microsoft.com/office/powerpoint/2010/main" val="272566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E20F87-ED6C-4277-8EE8-488D14E1634E}" type="datetimeFigureOut">
              <a:rPr lang="en-US"/>
              <a:pPr>
                <a:defRPr/>
              </a:pPr>
              <a:t>9/30/2016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1A4F88-F23A-4640-AE27-8BC869DFCDD2}" type="slidenum">
              <a:rPr lang="en-GB"/>
              <a:pPr>
                <a:defRPr/>
              </a:pPr>
              <a:t>‹#›</a:t>
            </a:fld>
            <a:endParaRPr lang="en-GB"/>
          </a:p>
        </p:txBody>
      </p:sp>
    </p:spTree>
    <p:extLst>
      <p:ext uri="{BB962C8B-B14F-4D97-AF65-F5344CB8AC3E}">
        <p14:creationId xmlns:p14="http://schemas.microsoft.com/office/powerpoint/2010/main" val="268886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2B01B24-D116-4CB4-9955-DBF2DF1C0549}" type="datetimeFigureOut">
              <a:rPr lang="en-US"/>
              <a:pPr>
                <a:defRPr/>
              </a:pPr>
              <a:t>9/30/2016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B57A16E-2DB7-4B3D-AC55-BDA1B7489933}" type="slidenum">
              <a:rPr lang="en-GB"/>
              <a:pPr>
                <a:defRPr/>
              </a:pPr>
              <a:t>‹#›</a:t>
            </a:fld>
            <a:endParaRPr lang="en-GB"/>
          </a:p>
        </p:txBody>
      </p:sp>
    </p:spTree>
    <p:extLst>
      <p:ext uri="{BB962C8B-B14F-4D97-AF65-F5344CB8AC3E}">
        <p14:creationId xmlns:p14="http://schemas.microsoft.com/office/powerpoint/2010/main" val="296806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CD6B029-75D2-40A0-B11A-7F8C90CA8F6F}" type="datetimeFigureOut">
              <a:rPr lang="en-US"/>
              <a:pPr>
                <a:defRPr/>
              </a:pPr>
              <a:t>9/30/2016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C056C72-A169-4CBE-88EC-9CC34FAC56A9}" type="slidenum">
              <a:rPr lang="en-GB"/>
              <a:pPr>
                <a:defRPr/>
              </a:pPr>
              <a:t>‹#›</a:t>
            </a:fld>
            <a:endParaRPr lang="en-GB"/>
          </a:p>
        </p:txBody>
      </p:sp>
    </p:spTree>
    <p:extLst>
      <p:ext uri="{BB962C8B-B14F-4D97-AF65-F5344CB8AC3E}">
        <p14:creationId xmlns:p14="http://schemas.microsoft.com/office/powerpoint/2010/main" val="289629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57F62A2-F0FF-4540-A457-090A1A3E8FA1}" type="datetimeFigureOut">
              <a:rPr lang="en-US"/>
              <a:pPr>
                <a:defRPr/>
              </a:pPr>
              <a:t>9/30/2016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D0CB4B2-BBA0-4E58-B911-39EC8591EE82}" type="slidenum">
              <a:rPr lang="en-GB"/>
              <a:pPr>
                <a:defRPr/>
              </a:pPr>
              <a:t>‹#›</a:t>
            </a:fld>
            <a:endParaRPr lang="en-GB"/>
          </a:p>
        </p:txBody>
      </p:sp>
    </p:spTree>
    <p:extLst>
      <p:ext uri="{BB962C8B-B14F-4D97-AF65-F5344CB8AC3E}">
        <p14:creationId xmlns:p14="http://schemas.microsoft.com/office/powerpoint/2010/main" val="296248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CECC6D-60AF-4A51-9556-5F7286699A8A}" type="datetimeFigureOut">
              <a:rPr lang="en-US"/>
              <a:pPr>
                <a:defRPr/>
              </a:pPr>
              <a:t>9/30/2016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9DCB80E-B36C-45B7-8EC8-B673F953FA1F}" type="slidenum">
              <a:rPr lang="en-GB"/>
              <a:pPr>
                <a:defRPr/>
              </a:pPr>
              <a:t>‹#›</a:t>
            </a:fld>
            <a:endParaRPr lang="en-GB"/>
          </a:p>
        </p:txBody>
      </p:sp>
    </p:spTree>
    <p:extLst>
      <p:ext uri="{BB962C8B-B14F-4D97-AF65-F5344CB8AC3E}">
        <p14:creationId xmlns:p14="http://schemas.microsoft.com/office/powerpoint/2010/main" val="31712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EE8F7C-7ACE-4D53-AE51-206BB750F4D9}" type="datetimeFigureOut">
              <a:rPr lang="en-US"/>
              <a:pPr>
                <a:defRPr/>
              </a:pPr>
              <a:t>9/30/2016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49420EA-2B25-47E1-81D8-5A2DB5E21D7E}" type="slidenum">
              <a:rPr lang="en-GB"/>
              <a:pPr>
                <a:defRPr/>
              </a:pPr>
              <a:t>‹#›</a:t>
            </a:fld>
            <a:endParaRPr lang="en-GB"/>
          </a:p>
        </p:txBody>
      </p:sp>
    </p:spTree>
    <p:extLst>
      <p:ext uri="{BB962C8B-B14F-4D97-AF65-F5344CB8AC3E}">
        <p14:creationId xmlns:p14="http://schemas.microsoft.com/office/powerpoint/2010/main" val="60403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52C1B4-5A2D-4A84-9944-2898FBE5F86B}" type="datetimeFigureOut">
              <a:rPr lang="en-US"/>
              <a:pPr>
                <a:defRPr/>
              </a:pPr>
              <a:t>9/30/2016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54AF31-39A3-466D-85A2-A33543BF2708}" type="slidenum">
              <a:rPr lang="en-GB"/>
              <a:pPr>
                <a:defRPr/>
              </a:pPr>
              <a:t>‹#›</a:t>
            </a:fld>
            <a:endParaRPr lang="en-GB"/>
          </a:p>
        </p:txBody>
      </p:sp>
    </p:spTree>
    <p:extLst>
      <p:ext uri="{BB962C8B-B14F-4D97-AF65-F5344CB8AC3E}">
        <p14:creationId xmlns:p14="http://schemas.microsoft.com/office/powerpoint/2010/main" val="164236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DEE54E0-9850-4A94-924F-12AE7BAA68C2}" type="datetimeFigureOut">
              <a:rPr lang="en-US"/>
              <a:pPr>
                <a:defRPr/>
              </a:pPr>
              <a:t>9/30/2016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5956D28-0775-4108-9109-B813D1DB2C0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428750" y="571500"/>
            <a:ext cx="6286500" cy="257175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051" name="Title 1"/>
          <p:cNvSpPr>
            <a:spLocks noGrp="1"/>
          </p:cNvSpPr>
          <p:nvPr>
            <p:ph type="ctrTitle"/>
          </p:nvPr>
        </p:nvSpPr>
        <p:spPr>
          <a:xfrm>
            <a:off x="1143000" y="285750"/>
            <a:ext cx="6858000" cy="3286125"/>
          </a:xfrm>
          <a:solidFill>
            <a:schemeClr val="bg1"/>
          </a:solidFill>
        </p:spPr>
        <p:txBody>
          <a:bodyPr/>
          <a:lstStyle/>
          <a:p>
            <a:pPr eaLnBrk="1" hangingPunct="1"/>
            <a:r>
              <a:rPr lang="en-GB" smtClean="0"/>
              <a:t>Andrew Goodwin’s Theory</a:t>
            </a:r>
            <a:br>
              <a:rPr lang="en-GB" smtClean="0"/>
            </a:br>
            <a:r>
              <a:rPr lang="en-GB" smtClean="0"/>
              <a:t>(Applied to music videos)</a:t>
            </a:r>
          </a:p>
        </p:txBody>
      </p:sp>
      <p:pic>
        <p:nvPicPr>
          <p:cNvPr id="2052" name="Picture 2" descr="http://www.accesshollywood.com/content/images/67/originals/67727_video-243906-music-video-estelle-feat-kanye-west-american-bo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1875" y="4786313"/>
            <a:ext cx="2390775"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3" descr="http://www.accesshollywood.com/content/images/78/400x400bd/78124_video-796401-music-video-jon-mclaughlin-beating-my-he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2250" y="2857500"/>
            <a:ext cx="21431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http://www.holamun2.com/files/images/mun2-images/news/best-video-moment/best-video-moment-michael-jackson-thrill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3071813"/>
            <a:ext cx="25717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http://images.mirror.co.uk/upl/m4/nov2008/2/3/AB2BA063-DEA6-EE98-AF2D2150D15F8941.jpg"/>
          <p:cNvPicPr>
            <a:picLocks noChangeAspect="1" noChangeArrowheads="1"/>
          </p:cNvPicPr>
          <p:nvPr/>
        </p:nvPicPr>
        <p:blipFill>
          <a:blip r:embed="rId5">
            <a:extLst>
              <a:ext uri="{28A0092B-C50C-407E-A947-70E740481C1C}">
                <a14:useLocalDpi xmlns:a14="http://schemas.microsoft.com/office/drawing/2010/main" val="0"/>
              </a:ext>
            </a:extLst>
          </a:blip>
          <a:srcRect l="18269" r="12820"/>
          <a:stretch>
            <a:fillRect/>
          </a:stretch>
        </p:blipFill>
        <p:spPr bwMode="auto">
          <a:xfrm>
            <a:off x="3857625" y="2786063"/>
            <a:ext cx="183832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b="1" smtClean="0"/>
              <a:t>How to analyse music videos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en-GB" dirty="0" smtClean="0"/>
              <a:t>Andrew Goodwin identifies 5 key aspects of music videos that we the audience should look out for which are:</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dirty="0" smtClean="0"/>
              <a:t>. Thought beats – Seeing the sound</a:t>
            </a:r>
          </a:p>
          <a:p>
            <a:pPr eaLnBrk="1" fontAlgn="auto" hangingPunct="1">
              <a:spcAft>
                <a:spcPts val="0"/>
              </a:spcAft>
              <a:buFont typeface="Arial" pitchFamily="34" charset="0"/>
              <a:buNone/>
              <a:defRPr/>
            </a:pPr>
            <a:r>
              <a:rPr lang="en-GB" dirty="0" smtClean="0"/>
              <a:t>. Narrative and Performance</a:t>
            </a:r>
          </a:p>
          <a:p>
            <a:pPr eaLnBrk="1" fontAlgn="auto" hangingPunct="1">
              <a:spcAft>
                <a:spcPts val="0"/>
              </a:spcAft>
              <a:buFont typeface="Arial" pitchFamily="34" charset="0"/>
              <a:buNone/>
              <a:defRPr/>
            </a:pPr>
            <a:r>
              <a:rPr lang="en-GB" dirty="0" smtClean="0"/>
              <a:t>. The Star Image</a:t>
            </a:r>
          </a:p>
          <a:p>
            <a:pPr eaLnBrk="1" fontAlgn="auto" hangingPunct="1">
              <a:spcAft>
                <a:spcPts val="0"/>
              </a:spcAft>
              <a:buFont typeface="Arial" pitchFamily="34" charset="0"/>
              <a:buNone/>
              <a:defRPr/>
            </a:pPr>
            <a:r>
              <a:rPr lang="en-GB" dirty="0" smtClean="0"/>
              <a:t>. Relation of Visuals to Song</a:t>
            </a:r>
          </a:p>
          <a:p>
            <a:pPr eaLnBrk="1" fontAlgn="auto" hangingPunct="1">
              <a:spcAft>
                <a:spcPts val="0"/>
              </a:spcAft>
              <a:buFont typeface="Arial" pitchFamily="34" charset="0"/>
              <a:buNone/>
              <a:defRPr/>
            </a:pPr>
            <a:r>
              <a:rPr lang="en-GB" dirty="0" smtClean="0"/>
              <a:t>. Technical Aspects of Music Video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http://www.co.franklin.oh.us/probate/images/music_notes.jpg"/>
          <p:cNvPicPr>
            <a:picLocks noChangeAspect="1" noChangeArrowheads="1"/>
          </p:cNvPicPr>
          <p:nvPr/>
        </p:nvPicPr>
        <p:blipFill>
          <a:blip r:embed="rId2" cstate="print">
            <a:extLst>
              <a:ext uri="{28A0092B-C50C-407E-A947-70E740481C1C}">
                <a14:useLocalDpi xmlns:a14="http://schemas.microsoft.com/office/drawing/2010/main" val="0"/>
              </a:ext>
            </a:extLst>
          </a:blip>
          <a:srcRect l="78404" t="6535" b="58388"/>
          <a:stretch>
            <a:fillRect/>
          </a:stretch>
        </p:blipFill>
        <p:spPr bwMode="auto">
          <a:xfrm>
            <a:off x="7643813" y="5572125"/>
            <a:ext cx="838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4" descr="http://www.co.franklin.oh.us/probate/images/music_notes.jpg"/>
          <p:cNvPicPr>
            <a:picLocks noChangeAspect="1" noChangeArrowheads="1"/>
          </p:cNvPicPr>
          <p:nvPr/>
        </p:nvPicPr>
        <p:blipFill>
          <a:blip r:embed="rId2" cstate="print">
            <a:extLst>
              <a:ext uri="{28A0092B-C50C-407E-A947-70E740481C1C}">
                <a14:useLocalDpi xmlns:a14="http://schemas.microsoft.com/office/drawing/2010/main" val="0"/>
              </a:ext>
            </a:extLst>
          </a:blip>
          <a:srcRect l="78404" t="6535" b="58388"/>
          <a:stretch>
            <a:fillRect/>
          </a:stretch>
        </p:blipFill>
        <p:spPr bwMode="auto">
          <a:xfrm>
            <a:off x="285750" y="928688"/>
            <a:ext cx="838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71500" y="214313"/>
            <a:ext cx="8229600" cy="1143000"/>
          </a:xfrm>
        </p:spPr>
        <p:txBody>
          <a:bodyPr rtlCol="0">
            <a:normAutofit fontScale="90000"/>
          </a:bodyPr>
          <a:lstStyle/>
          <a:p>
            <a:pPr eaLnBrk="1" fontAlgn="auto" hangingPunct="1">
              <a:spcAft>
                <a:spcPts val="0"/>
              </a:spcAft>
              <a:defRPr/>
            </a:pPr>
            <a:r>
              <a:rPr lang="en-GB" dirty="0" smtClean="0">
                <a:solidFill>
                  <a:srgbClr val="FF0000"/>
                </a:solidFill>
              </a:rPr>
              <a:t>Thought Beats – Seeing the sound in your head</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sz="2800" dirty="0" smtClean="0">
                <a:solidFill>
                  <a:srgbClr val="92D050"/>
                </a:solidFill>
              </a:rPr>
              <a:t>First step </a:t>
            </a:r>
            <a:r>
              <a:rPr lang="en-GB" sz="2800" dirty="0" smtClean="0"/>
              <a:t>is to look at the music itself. We must take into account the structure of the song for e.g. Chorus/Verses .</a:t>
            </a:r>
          </a:p>
          <a:p>
            <a:pPr eaLnBrk="1" fontAlgn="auto" hangingPunct="1">
              <a:spcAft>
                <a:spcPts val="0"/>
              </a:spcAft>
              <a:buFont typeface="Arial" pitchFamily="34" charset="0"/>
              <a:buChar char="•"/>
              <a:defRPr/>
            </a:pPr>
            <a:r>
              <a:rPr lang="en-GB" sz="2800" dirty="0" smtClean="0">
                <a:solidFill>
                  <a:srgbClr val="92D050"/>
                </a:solidFill>
              </a:rPr>
              <a:t>Secondly</a:t>
            </a:r>
            <a:r>
              <a:rPr lang="en-GB" sz="2800" dirty="0" smtClean="0"/>
              <a:t>, the voice of the song. The artists voice is extremely unique and can form identification or trademarks that work well with the star image. Roland Barthes theory of the Grain of voice can be related to this. He sees the singing voice as an expressive instrument and therefore able to make associations of its own.</a:t>
            </a:r>
          </a:p>
          <a:p>
            <a:pPr eaLnBrk="1" fontAlgn="auto" hangingPunct="1">
              <a:spcAft>
                <a:spcPts val="0"/>
              </a:spcAft>
              <a:buFont typeface="Arial" pitchFamily="34" charset="0"/>
              <a:buChar char="•"/>
              <a:defRPr/>
            </a:pPr>
            <a:r>
              <a:rPr lang="en-GB" sz="2800" dirty="0" smtClean="0">
                <a:solidFill>
                  <a:srgbClr val="92D050"/>
                </a:solidFill>
              </a:rPr>
              <a:t>Thirdly, </a:t>
            </a:r>
            <a:r>
              <a:rPr lang="en-GB" sz="2800" dirty="0" smtClean="0"/>
              <a:t>Goodwin also points out the artists mode of address.  Songs can be seen as stories and the artist the storyteller, making the music video a two communication device, them telling us a story and us listening.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143000"/>
          </a:xfrm>
          <a:ln>
            <a:miter lim="800000"/>
            <a:headEnd/>
            <a:tailEnd/>
          </a:ln>
        </p:spPr>
        <p:style>
          <a:lnRef idx="0">
            <a:scrgbClr r="0" g="0" b="0"/>
          </a:lnRef>
          <a:fillRef idx="1002">
            <a:schemeClr val="lt1"/>
          </a:fillRef>
          <a:effectRef idx="0">
            <a:scrgbClr r="0" g="0" b="0"/>
          </a:effectRef>
          <a:fontRef idx="major"/>
        </p:style>
        <p:txBody>
          <a:bodyPr rtlCol="0">
            <a:normAutofit/>
          </a:bodyPr>
          <a:lstStyle/>
          <a:p>
            <a:pPr eaLnBrk="1" fontAlgn="auto" hangingPunct="1">
              <a:spcAft>
                <a:spcPts val="0"/>
              </a:spcAft>
              <a:defRPr/>
            </a:pPr>
            <a:r>
              <a:rPr lang="en-GB" dirty="0" smtClean="0">
                <a:solidFill>
                  <a:schemeClr val="accent3"/>
                </a:solidFill>
              </a:rPr>
              <a:t>Narrative &amp; Performance</a:t>
            </a:r>
          </a:p>
        </p:txBody>
      </p:sp>
      <p:sp>
        <p:nvSpPr>
          <p:cNvPr id="6" name="Content Placeholder 5"/>
          <p:cNvSpPr>
            <a:spLocks noGrp="1"/>
          </p:cNvSpPr>
          <p:nvPr>
            <p:ph idx="1"/>
          </p:nvPr>
        </p:nvSpPr>
        <p:spPr>
          <a:xfrm>
            <a:off x="571500" y="1643063"/>
            <a:ext cx="8229600" cy="4525962"/>
          </a:xfrm>
        </p:spPr>
        <p:txBody>
          <a:bodyPr rtlCol="0">
            <a:normAutofit fontScale="77500" lnSpcReduction="20000"/>
          </a:bodyPr>
          <a:lstStyle/>
          <a:p>
            <a:pPr eaLnBrk="1" fontAlgn="auto" hangingPunct="1">
              <a:spcAft>
                <a:spcPts val="0"/>
              </a:spcAft>
              <a:buFont typeface="Arial" pitchFamily="34" charset="0"/>
              <a:buNone/>
              <a:defRPr/>
            </a:pPr>
            <a:r>
              <a:rPr lang="en-GB" dirty="0" smtClean="0"/>
              <a:t>    </a:t>
            </a:r>
            <a:r>
              <a:rPr lang="en-GB" b="1" dirty="0" smtClean="0"/>
              <a:t>Songs fail to give us the complete narrative!              </a:t>
            </a:r>
          </a:p>
          <a:p>
            <a:pPr eaLnBrk="1" fontAlgn="auto" hangingPunct="1">
              <a:spcAft>
                <a:spcPts val="0"/>
              </a:spcAft>
              <a:buFont typeface="Arial" pitchFamily="34" charset="0"/>
              <a:buNone/>
              <a:defRPr/>
            </a:pPr>
            <a:r>
              <a:rPr lang="en-GB" b="1" dirty="0" smtClean="0"/>
              <a:t>     </a:t>
            </a:r>
            <a:r>
              <a:rPr lang="en-GB" dirty="0" smtClean="0"/>
              <a:t>We only tend to get a gist of the meaning of the song and then tend to make up our own idea of what is being told.</a:t>
            </a:r>
          </a:p>
          <a:p>
            <a:pPr eaLnBrk="1" fontAlgn="auto" hangingPunct="1">
              <a:spcAft>
                <a:spcPts val="0"/>
              </a:spcAft>
              <a:buFont typeface="Arial" pitchFamily="34" charset="0"/>
              <a:buNone/>
              <a:defRPr/>
            </a:pPr>
            <a:r>
              <a:rPr lang="en-GB" dirty="0" smtClean="0"/>
              <a:t>     Goodwin explains that music videos should ignore common  narrative. It is important in their role of </a:t>
            </a:r>
            <a:r>
              <a:rPr lang="en-GB" dirty="0" smtClean="0">
                <a:solidFill>
                  <a:schemeClr val="accent3"/>
                </a:solidFill>
              </a:rPr>
              <a:t>advertising</a:t>
            </a:r>
            <a:r>
              <a:rPr lang="en-GB" dirty="0" smtClean="0"/>
              <a:t>.</a:t>
            </a:r>
          </a:p>
          <a:p>
            <a:pPr eaLnBrk="1" fontAlgn="auto" hangingPunct="1">
              <a:spcAft>
                <a:spcPts val="0"/>
              </a:spcAft>
              <a:buFont typeface="Arial" pitchFamily="34" charset="0"/>
              <a:buNone/>
              <a:defRPr/>
            </a:pPr>
            <a:r>
              <a:rPr lang="en-GB" dirty="0" smtClean="0"/>
              <a:t>     Music videos should coherent </a:t>
            </a:r>
            <a:r>
              <a:rPr lang="en-GB" dirty="0" smtClean="0">
                <a:solidFill>
                  <a:schemeClr val="accent3"/>
                </a:solidFill>
              </a:rPr>
              <a:t>repeatability</a:t>
            </a:r>
            <a:r>
              <a:rPr lang="en-GB" dirty="0" smtClean="0"/>
              <a:t>. Narrative and performance work hand in hand it makes it easier for the </a:t>
            </a:r>
            <a:r>
              <a:rPr lang="en-GB" dirty="0" smtClean="0">
                <a:solidFill>
                  <a:schemeClr val="accent3"/>
                </a:solidFill>
              </a:rPr>
              <a:t>audience</a:t>
            </a:r>
            <a:r>
              <a:rPr lang="en-GB" dirty="0" smtClean="0"/>
              <a:t> to watch over and over without loosing interest.</a:t>
            </a:r>
          </a:p>
          <a:p>
            <a:pPr eaLnBrk="1" fontAlgn="auto" hangingPunct="1">
              <a:spcAft>
                <a:spcPts val="0"/>
              </a:spcAft>
              <a:buFont typeface="Arial" pitchFamily="34" charset="0"/>
              <a:buNone/>
              <a:defRPr/>
            </a:pPr>
            <a:r>
              <a:rPr lang="en-GB" dirty="0" smtClean="0"/>
              <a:t>     The artist acting as both narrator  &amp; participant helps to increase the </a:t>
            </a:r>
            <a:r>
              <a:rPr lang="en-GB" dirty="0" smtClean="0">
                <a:solidFill>
                  <a:schemeClr val="accent3"/>
                </a:solidFill>
              </a:rPr>
              <a:t>authenticity</a:t>
            </a:r>
            <a:r>
              <a:rPr lang="en-GB" dirty="0" smtClean="0"/>
              <a:t> however the lip sync and other mimed actions remains the heart of music videos. The audience need to believe this is real.</a:t>
            </a:r>
          </a:p>
          <a:p>
            <a:pPr eaLnBrk="1" fontAlgn="auto" hangingPunct="1">
              <a:spcAft>
                <a:spcPts val="0"/>
              </a:spcAft>
              <a:buFont typeface="Arial" pitchFamily="34" charset="0"/>
              <a:buNone/>
              <a:defRPr/>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Point Star 8"/>
          <p:cNvSpPr/>
          <p:nvPr/>
        </p:nvSpPr>
        <p:spPr>
          <a:xfrm>
            <a:off x="6286500" y="357188"/>
            <a:ext cx="1928813" cy="1143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147" name="Title 1"/>
          <p:cNvSpPr>
            <a:spLocks noGrp="1"/>
          </p:cNvSpPr>
          <p:nvPr>
            <p:ph type="title"/>
          </p:nvPr>
        </p:nvSpPr>
        <p:spPr>
          <a:xfrm>
            <a:off x="428625" y="357188"/>
            <a:ext cx="8229600" cy="1143000"/>
          </a:xfrm>
        </p:spPr>
        <p:txBody>
          <a:bodyPr/>
          <a:lstStyle/>
          <a:p>
            <a:pPr eaLnBrk="1" hangingPunct="1"/>
            <a:r>
              <a:rPr lang="en-GB" smtClean="0">
                <a:solidFill>
                  <a:srgbClr val="002060"/>
                </a:solidFill>
              </a:rPr>
              <a:t>Star Image</a:t>
            </a:r>
          </a:p>
        </p:txBody>
      </p:sp>
      <p:pic>
        <p:nvPicPr>
          <p:cNvPr id="6148" name="Content Placeholder 3" descr="http://heyilikeyourafro.files.wordpress.com/2009/06/906915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785813" y="1928813"/>
            <a:ext cx="2143125" cy="3857625"/>
          </a:xfrm>
        </p:spPr>
      </p:pic>
      <p:pic>
        <p:nvPicPr>
          <p:cNvPr id="6149" name="Picture 4" descr="http://coverlaydown.com/wp/wp-content/uploads/2009/09/elvis-presley.jpg"/>
          <p:cNvPicPr>
            <a:picLocks noChangeAspect="1" noChangeArrowheads="1"/>
          </p:cNvPicPr>
          <p:nvPr/>
        </p:nvPicPr>
        <p:blipFill>
          <a:blip r:embed="rId3">
            <a:extLst>
              <a:ext uri="{28A0092B-C50C-407E-A947-70E740481C1C}">
                <a14:useLocalDpi xmlns:a14="http://schemas.microsoft.com/office/drawing/2010/main" val="0"/>
              </a:ext>
            </a:extLst>
          </a:blip>
          <a:srcRect l="40361"/>
          <a:stretch>
            <a:fillRect/>
          </a:stretch>
        </p:blipFill>
        <p:spPr bwMode="auto">
          <a:xfrm>
            <a:off x="5857875" y="1928813"/>
            <a:ext cx="2357438"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Box 7"/>
          <p:cNvSpPr txBox="1">
            <a:spLocks noChangeArrowheads="1"/>
          </p:cNvSpPr>
          <p:nvPr/>
        </p:nvSpPr>
        <p:spPr bwMode="auto">
          <a:xfrm>
            <a:off x="3214688" y="1928813"/>
            <a:ext cx="2286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a:latin typeface="Calibri" pitchFamily="34" charset="0"/>
              </a:rPr>
              <a:t>The star image is another vital aspect of music videos. Meta narrative which is a big story that describes the development of the star over time, it has an important part to play in the music video production process.</a:t>
            </a:r>
          </a:p>
        </p:txBody>
      </p:sp>
      <p:sp>
        <p:nvSpPr>
          <p:cNvPr id="10" name="5-Point Star 9"/>
          <p:cNvSpPr/>
          <p:nvPr/>
        </p:nvSpPr>
        <p:spPr>
          <a:xfrm>
            <a:off x="785813" y="357188"/>
            <a:ext cx="1928812" cy="1143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mtClean="0"/>
              <a:t>Relation of Visuals to Song</a:t>
            </a:r>
          </a:p>
        </p:txBody>
      </p:sp>
      <p:sp>
        <p:nvSpPr>
          <p:cNvPr id="7171" name="Content Placeholder 2"/>
          <p:cNvSpPr>
            <a:spLocks noGrp="1"/>
          </p:cNvSpPr>
          <p:nvPr>
            <p:ph idx="1"/>
          </p:nvPr>
        </p:nvSpPr>
        <p:spPr>
          <a:xfrm>
            <a:off x="1571625" y="5286375"/>
            <a:ext cx="6686550" cy="1214438"/>
          </a:xfrm>
        </p:spPr>
        <p:txBody>
          <a:bodyPr/>
          <a:lstStyle/>
          <a:p>
            <a:pPr eaLnBrk="1" hangingPunct="1">
              <a:buFont typeface="Arial" charset="0"/>
              <a:buNone/>
            </a:pPr>
            <a:r>
              <a:rPr lang="en-GB" smtClean="0"/>
              <a:t>There are three ways in which music videos work to promote a song</a:t>
            </a:r>
          </a:p>
        </p:txBody>
      </p:sp>
      <p:sp>
        <p:nvSpPr>
          <p:cNvPr id="5" name="Rectangle 4"/>
          <p:cNvSpPr/>
          <p:nvPr/>
        </p:nvSpPr>
        <p:spPr>
          <a:xfrm>
            <a:off x="1928794" y="1142984"/>
            <a:ext cx="5072098" cy="2585323"/>
          </a:xfrm>
          <a:prstGeom prst="rect">
            <a:avLst/>
          </a:prstGeom>
          <a:noFill/>
        </p:spPr>
        <p:txBody>
          <a:bodyPr>
            <a:spAutoFit/>
          </a:bodyPr>
          <a:lstStyle/>
          <a:p>
            <a:pPr algn="ctr" fontAlgn="auto">
              <a:spcBef>
                <a:spcPts val="0"/>
              </a:spcBef>
              <a:spcAft>
                <a:spcPts val="0"/>
              </a:spcAft>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Illustrate</a:t>
            </a:r>
          </a:p>
          <a:p>
            <a:pPr algn="ctr" fontAlgn="auto">
              <a:spcBef>
                <a:spcPts val="0"/>
              </a:spcBef>
              <a:spcAft>
                <a:spcPts val="0"/>
              </a:spcAft>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Amplify </a:t>
            </a:r>
          </a:p>
          <a:p>
            <a:pPr algn="ctr" fontAlgn="auto">
              <a:spcBef>
                <a:spcPts val="0"/>
              </a:spcBef>
              <a:spcAft>
                <a:spcPts val="0"/>
              </a:spcAft>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Disjuncture  </a:t>
            </a:r>
          </a:p>
        </p:txBody>
      </p:sp>
      <p:sp>
        <p:nvSpPr>
          <p:cNvPr id="7173" name="TextBox 7"/>
          <p:cNvSpPr txBox="1">
            <a:spLocks noChangeArrowheads="1"/>
          </p:cNvSpPr>
          <p:nvPr/>
        </p:nvSpPr>
        <p:spPr bwMode="auto">
          <a:xfrm>
            <a:off x="428625" y="1928813"/>
            <a:ext cx="1857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Music videos can use a set of images to illustrate the meaning of lyrics &amp; genre, this is the most common</a:t>
            </a:r>
          </a:p>
        </p:txBody>
      </p:sp>
      <p:cxnSp>
        <p:nvCxnSpPr>
          <p:cNvPr id="10" name="Straight Arrow Connector 9"/>
          <p:cNvCxnSpPr/>
          <p:nvPr/>
        </p:nvCxnSpPr>
        <p:spPr>
          <a:xfrm rot="10800000" flipV="1">
            <a:off x="2071670" y="1571612"/>
            <a:ext cx="1071570" cy="357190"/>
          </a:xfrm>
          <a:prstGeom prst="straightConnector1">
            <a:avLst/>
          </a:prstGeom>
          <a:ln>
            <a:solidFill>
              <a:schemeClr val="tx1"/>
            </a:solidFill>
            <a:tailEnd type="arrow"/>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175" name="TextBox 10"/>
          <p:cNvSpPr txBox="1">
            <a:spLocks noChangeArrowheads="1"/>
          </p:cNvSpPr>
          <p:nvPr/>
        </p:nvSpPr>
        <p:spPr bwMode="auto">
          <a:xfrm>
            <a:off x="6572250" y="1928813"/>
            <a:ext cx="2143125"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This is similar to repeatability. Meanings and effects are manipulated and constantly shown through the video and drummed into our vision</a:t>
            </a:r>
          </a:p>
        </p:txBody>
      </p:sp>
      <p:cxnSp>
        <p:nvCxnSpPr>
          <p:cNvPr id="12" name="Straight Arrow Connector 11"/>
          <p:cNvCxnSpPr/>
          <p:nvPr/>
        </p:nvCxnSpPr>
        <p:spPr>
          <a:xfrm>
            <a:off x="5857884" y="2428868"/>
            <a:ext cx="642942" cy="1588"/>
          </a:xfrm>
          <a:prstGeom prst="straightConnector1">
            <a:avLst/>
          </a:prstGeom>
          <a:ln>
            <a:solidFill>
              <a:schemeClr val="tx1"/>
            </a:solidFill>
            <a:tailEnd type="arrow"/>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177" name="TextBox 14"/>
          <p:cNvSpPr txBox="1">
            <a:spLocks noChangeArrowheads="1"/>
          </p:cNvSpPr>
          <p:nvPr/>
        </p:nvSpPr>
        <p:spPr bwMode="auto">
          <a:xfrm>
            <a:off x="3643313" y="4143375"/>
            <a:ext cx="2000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This is where the meaning of the song is completely ignored </a:t>
            </a:r>
          </a:p>
        </p:txBody>
      </p:sp>
      <p:cxnSp>
        <p:nvCxnSpPr>
          <p:cNvPr id="16" name="Straight Arrow Connector 15"/>
          <p:cNvCxnSpPr/>
          <p:nvPr/>
        </p:nvCxnSpPr>
        <p:spPr>
          <a:xfrm rot="5400000">
            <a:off x="4215604" y="3856834"/>
            <a:ext cx="428628" cy="1588"/>
          </a:xfrm>
          <a:prstGeom prst="straightConnector1">
            <a:avLst/>
          </a:prstGeom>
          <a:ln>
            <a:solidFill>
              <a:schemeClr val="tx1"/>
            </a:solidFill>
            <a:tailEnd type="arrow"/>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smtClean="0"/>
              <a:t>Technical Aspects </a:t>
            </a:r>
          </a:p>
        </p:txBody>
      </p:sp>
      <p:pic>
        <p:nvPicPr>
          <p:cNvPr id="8195" name="Content Placeholder 3" descr="http://api.ning.com/files/3Qw*dsmMAhMNXhaiBkVwWB9q8C7Du08VKQFpjyn*T6Lq8aZKP3EUnEq7Z-gGQlfQAG6MY1Cf68J-rLcoqSpma9wBYi8Ta*x6/dscf2247_oab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42938" y="4429125"/>
            <a:ext cx="2643187" cy="1311275"/>
          </a:xfrm>
        </p:spPr>
      </p:pic>
      <p:pic>
        <p:nvPicPr>
          <p:cNvPr id="8196" name="Picture 4" descr="http://4.bp.blogspot.com/_CB5_yShYrgU/SWJhT0gg60I/AAAAAAAAAfw/dkz4b7t6XGI/s320/drummer_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71563"/>
            <a:ext cx="14287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5"/>
          <p:cNvSpPr txBox="1">
            <a:spLocks noChangeArrowheads="1"/>
          </p:cNvSpPr>
          <p:nvPr/>
        </p:nvSpPr>
        <p:spPr bwMode="auto">
          <a:xfrm>
            <a:off x="3429000" y="1357313"/>
            <a:ext cx="46434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Technical aspects hold the music video together through use of camera work, movement, angle, mise- en -scene editing, sound and special effects.</a:t>
            </a:r>
          </a:p>
        </p:txBody>
      </p:sp>
      <p:sp>
        <p:nvSpPr>
          <p:cNvPr id="8198" name="TextBox 6"/>
          <p:cNvSpPr txBox="1">
            <a:spLocks noChangeArrowheads="1"/>
          </p:cNvSpPr>
          <p:nvPr/>
        </p:nvSpPr>
        <p:spPr bwMode="auto">
          <a:xfrm>
            <a:off x="3429000" y="2571750"/>
            <a:ext cx="4429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Speed, camera movement, editing , cutting and post production are all forms of use of camera.</a:t>
            </a:r>
          </a:p>
        </p:txBody>
      </p:sp>
      <p:sp>
        <p:nvSpPr>
          <p:cNvPr id="8199" name="TextBox 8"/>
          <p:cNvSpPr txBox="1">
            <a:spLocks noChangeArrowheads="1"/>
          </p:cNvSpPr>
          <p:nvPr/>
        </p:nvSpPr>
        <p:spPr bwMode="auto">
          <a:xfrm>
            <a:off x="3429000" y="3286125"/>
            <a:ext cx="4071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Lighting and colour help set moods and emphasise key moments of the song for dramatic effect</a:t>
            </a:r>
          </a:p>
        </p:txBody>
      </p:sp>
      <p:sp>
        <p:nvSpPr>
          <p:cNvPr id="8200" name="TextBox 10"/>
          <p:cNvSpPr txBox="1">
            <a:spLocks noChangeArrowheads="1"/>
          </p:cNvSpPr>
          <p:nvPr/>
        </p:nvSpPr>
        <p:spPr bwMode="auto">
          <a:xfrm>
            <a:off x="3429000" y="4214813"/>
            <a:ext cx="4429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Mise-en-scene, the setting of music videos is vital, it needs to look authentic to attain professionalism .</a:t>
            </a:r>
          </a:p>
        </p:txBody>
      </p:sp>
      <p:pic>
        <p:nvPicPr>
          <p:cNvPr id="8201" name="Picture 11" descr="http://3.bp.blogspot.com/_VFrxQ6y21Qc/R25L4lMc_3I/AAAAAAAAAdA/oLIr4upUfnA/s320/cartoon+video+camer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2357438"/>
            <a:ext cx="119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TextBox 10"/>
          <p:cNvSpPr txBox="1">
            <a:spLocks noChangeArrowheads="1"/>
          </p:cNvSpPr>
          <p:nvPr/>
        </p:nvSpPr>
        <p:spPr bwMode="auto">
          <a:xfrm>
            <a:off x="3500438" y="5214938"/>
            <a:ext cx="4429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atin typeface="Calibri" pitchFamily="34" charset="0"/>
              </a:rPr>
              <a:t>Beats, music videos use cuts to go with the beat or rhythm making the video more entertaining.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548</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Andrew Goodwin’s Theory (Applied to music videos)</vt:lpstr>
      <vt:lpstr>How to analyse music videos</vt:lpstr>
      <vt:lpstr>Thought Beats – Seeing the sound in your head</vt:lpstr>
      <vt:lpstr>Narrative &amp; Performance</vt:lpstr>
      <vt:lpstr>Star Image</vt:lpstr>
      <vt:lpstr>Relation of Visuals to Song</vt:lpstr>
      <vt:lpstr>Technical Aspects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Andrew Goodwin’s Theory (Applied to music videos)</dc:title>
  <dc:creator>Karen Leadbetter</dc:creator>
  <cp:lastModifiedBy>Karen Leadbetter</cp:lastModifiedBy>
  <cp:revision>20</cp:revision>
  <dcterms:created xsi:type="dcterms:W3CDTF">2010-03-13T11:13:14Z</dcterms:created>
  <dcterms:modified xsi:type="dcterms:W3CDTF">2016-09-30T08:15:53Z</dcterms:modified>
</cp:coreProperties>
</file>